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63" y="490072"/>
            <a:ext cx="1285875" cy="12858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28625" y="2061697"/>
            <a:ext cx="8286750" cy="12344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Global Trust Verification Platform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452038" y="3438990"/>
            <a:ext cx="823989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Empowering Trust in Web3 Through AI-Powered Identity Verification</a:t>
            </a:r>
            <a:endParaRPr lang="en-US" sz="2025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48" y="4439115"/>
            <a:ext cx="192881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04767" y="4396253"/>
            <a:ext cx="192694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Comprehensive Identity</a:t>
            </a:r>
            <a:endParaRPr lang="en-US" sz="1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022" y="4439115"/>
            <a:ext cx="171450" cy="171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688910" y="4396253"/>
            <a:ext cx="166343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Asset Authentication</a:t>
            </a:r>
            <a:endParaRPr lang="en-US" sz="13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656" y="4439115"/>
            <a:ext cx="214313" cy="17145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852406" y="4396253"/>
            <a:ext cx="225114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Cross-Chain Interoperability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8935743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6365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227626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&amp; Execution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67" y="371475"/>
            <a:ext cx="267891" cy="2143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885825"/>
            <a:ext cx="4179094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Core Team: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285750" y="1371600"/>
            <a:ext cx="41790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Technical Leadership:</a:t>
            </a:r>
            <a:endParaRPr lang="en-US" sz="1046" dirty="0"/>
          </a:p>
        </p:txBody>
      </p:sp>
      <p:sp>
        <p:nvSpPr>
          <p:cNvPr id="7" name="Shape 3"/>
          <p:cNvSpPr/>
          <p:nvPr/>
        </p:nvSpPr>
        <p:spPr>
          <a:xfrm>
            <a:off x="285750" y="1693069"/>
            <a:ext cx="2035969" cy="678656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8" name="Shape 4"/>
          <p:cNvSpPr/>
          <p:nvPr/>
        </p:nvSpPr>
        <p:spPr>
          <a:xfrm>
            <a:off x="285750" y="1693069"/>
            <a:ext cx="21431" cy="678656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9" name="Text 5"/>
          <p:cNvSpPr/>
          <p:nvPr/>
        </p:nvSpPr>
        <p:spPr>
          <a:xfrm>
            <a:off x="371475" y="1778794"/>
            <a:ext cx="18645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Lead Developer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371475" y="1985963"/>
            <a:ext cx="18645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5+ years blockchain development</a:t>
            </a:r>
            <a:endParaRPr lang="en-US" sz="732" dirty="0"/>
          </a:p>
        </p:txBody>
      </p:sp>
      <p:sp>
        <p:nvSpPr>
          <p:cNvPr id="11" name="Shape 7"/>
          <p:cNvSpPr/>
          <p:nvPr/>
        </p:nvSpPr>
        <p:spPr>
          <a:xfrm>
            <a:off x="2428875" y="1693069"/>
            <a:ext cx="2035969" cy="678656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2428875" y="1693069"/>
            <a:ext cx="21431" cy="678656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13" name="Text 9"/>
          <p:cNvSpPr/>
          <p:nvPr/>
        </p:nvSpPr>
        <p:spPr>
          <a:xfrm>
            <a:off x="2514600" y="1778794"/>
            <a:ext cx="18645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AI/ML Engineer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2514600" y="1985963"/>
            <a:ext cx="1864519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PhD Computer Science, fraud detection expert</a:t>
            </a:r>
            <a:endParaRPr lang="en-US" sz="732" dirty="0"/>
          </a:p>
        </p:txBody>
      </p:sp>
      <p:sp>
        <p:nvSpPr>
          <p:cNvPr id="15" name="Shape 11"/>
          <p:cNvSpPr/>
          <p:nvPr/>
        </p:nvSpPr>
        <p:spPr>
          <a:xfrm>
            <a:off x="285750" y="2478881"/>
            <a:ext cx="2035969" cy="528638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285750" y="2478881"/>
            <a:ext cx="21431" cy="528638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17" name="Text 13"/>
          <p:cNvSpPr/>
          <p:nvPr/>
        </p:nvSpPr>
        <p:spPr>
          <a:xfrm>
            <a:off x="371475" y="2564606"/>
            <a:ext cx="18645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Full-Stack Developer</a:t>
            </a:r>
            <a:endParaRPr lang="en-US" sz="837" dirty="0"/>
          </a:p>
        </p:txBody>
      </p:sp>
      <p:sp>
        <p:nvSpPr>
          <p:cNvPr id="18" name="Text 14"/>
          <p:cNvSpPr/>
          <p:nvPr/>
        </p:nvSpPr>
        <p:spPr>
          <a:xfrm>
            <a:off x="371475" y="2771775"/>
            <a:ext cx="18645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React/Rust specialist</a:t>
            </a:r>
            <a:endParaRPr lang="en-US" sz="732" dirty="0"/>
          </a:p>
        </p:txBody>
      </p:sp>
      <p:sp>
        <p:nvSpPr>
          <p:cNvPr id="19" name="Shape 15"/>
          <p:cNvSpPr/>
          <p:nvPr/>
        </p:nvSpPr>
        <p:spPr>
          <a:xfrm>
            <a:off x="2428875" y="2478881"/>
            <a:ext cx="2035969" cy="528638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20" name="Shape 16"/>
          <p:cNvSpPr/>
          <p:nvPr/>
        </p:nvSpPr>
        <p:spPr>
          <a:xfrm>
            <a:off x="2428875" y="2478881"/>
            <a:ext cx="21431" cy="528638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21" name="Text 17"/>
          <p:cNvSpPr/>
          <p:nvPr/>
        </p:nvSpPr>
        <p:spPr>
          <a:xfrm>
            <a:off x="2514600" y="2564606"/>
            <a:ext cx="18645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DevOps Engineer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2514600" y="2771775"/>
            <a:ext cx="18645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Infrastructure &amp; security focus</a:t>
            </a:r>
            <a:endParaRPr lang="en-US" sz="732" dirty="0"/>
          </a:p>
        </p:txBody>
      </p:sp>
      <p:sp>
        <p:nvSpPr>
          <p:cNvPr id="23" name="Text 19"/>
          <p:cNvSpPr/>
          <p:nvPr/>
        </p:nvSpPr>
        <p:spPr>
          <a:xfrm>
            <a:off x="285750" y="3150394"/>
            <a:ext cx="41790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Advisors:</a:t>
            </a:r>
            <a:endParaRPr lang="en-US" sz="1046" dirty="0"/>
          </a:p>
        </p:txBody>
      </p:sp>
      <p:sp>
        <p:nvSpPr>
          <p:cNvPr id="24" name="Shape 20"/>
          <p:cNvSpPr/>
          <p:nvPr/>
        </p:nvSpPr>
        <p:spPr>
          <a:xfrm>
            <a:off x="285750" y="3471863"/>
            <a:ext cx="2035969" cy="528638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25" name="Shape 21"/>
          <p:cNvSpPr/>
          <p:nvPr/>
        </p:nvSpPr>
        <p:spPr>
          <a:xfrm>
            <a:off x="285750" y="3471863"/>
            <a:ext cx="21431" cy="528638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26" name="Text 22"/>
          <p:cNvSpPr/>
          <p:nvPr/>
        </p:nvSpPr>
        <p:spPr>
          <a:xfrm>
            <a:off x="371475" y="3557588"/>
            <a:ext cx="18645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ICP Ecosystem Expert</a:t>
            </a:r>
            <a:endParaRPr lang="en-US" sz="837" dirty="0"/>
          </a:p>
        </p:txBody>
      </p:sp>
      <p:sp>
        <p:nvSpPr>
          <p:cNvPr id="27" name="Text 23"/>
          <p:cNvSpPr/>
          <p:nvPr/>
        </p:nvSpPr>
        <p:spPr>
          <a:xfrm>
            <a:off x="371475" y="3764756"/>
            <a:ext cx="18645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Former DFINITY team member</a:t>
            </a:r>
            <a:endParaRPr lang="en-US" sz="732" dirty="0"/>
          </a:p>
        </p:txBody>
      </p:sp>
      <p:sp>
        <p:nvSpPr>
          <p:cNvPr id="28" name="Shape 24"/>
          <p:cNvSpPr/>
          <p:nvPr/>
        </p:nvSpPr>
        <p:spPr>
          <a:xfrm>
            <a:off x="2428875" y="3471863"/>
            <a:ext cx="2035969" cy="528638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29" name="Shape 25"/>
          <p:cNvSpPr/>
          <p:nvPr/>
        </p:nvSpPr>
        <p:spPr>
          <a:xfrm>
            <a:off x="2428875" y="3471863"/>
            <a:ext cx="21431" cy="528638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30" name="Text 26"/>
          <p:cNvSpPr/>
          <p:nvPr/>
        </p:nvSpPr>
        <p:spPr>
          <a:xfrm>
            <a:off x="2514600" y="3557588"/>
            <a:ext cx="18645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 Pioneer</a:t>
            </a:r>
            <a:endParaRPr lang="en-US" sz="837" dirty="0"/>
          </a:p>
        </p:txBody>
      </p:sp>
      <p:sp>
        <p:nvSpPr>
          <p:cNvPr id="31" name="Text 27"/>
          <p:cNvSpPr/>
          <p:nvPr/>
        </p:nvSpPr>
        <p:spPr>
          <a:xfrm>
            <a:off x="2514600" y="3764756"/>
            <a:ext cx="18645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Ethereum developer</a:t>
            </a:r>
            <a:endParaRPr lang="en-US" sz="732" dirty="0"/>
          </a:p>
        </p:txBody>
      </p:sp>
      <p:sp>
        <p:nvSpPr>
          <p:cNvPr id="32" name="Shape 28"/>
          <p:cNvSpPr/>
          <p:nvPr/>
        </p:nvSpPr>
        <p:spPr>
          <a:xfrm>
            <a:off x="285750" y="4107656"/>
            <a:ext cx="2035969" cy="528638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33" name="Shape 29"/>
          <p:cNvSpPr/>
          <p:nvPr/>
        </p:nvSpPr>
        <p:spPr>
          <a:xfrm>
            <a:off x="285750" y="4107656"/>
            <a:ext cx="21431" cy="528638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34" name="Text 30"/>
          <p:cNvSpPr/>
          <p:nvPr/>
        </p:nvSpPr>
        <p:spPr>
          <a:xfrm>
            <a:off x="371475" y="4193381"/>
            <a:ext cx="18645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Enterprise Sales</a:t>
            </a:r>
            <a:endParaRPr lang="en-US" sz="837" dirty="0"/>
          </a:p>
        </p:txBody>
      </p:sp>
      <p:sp>
        <p:nvSpPr>
          <p:cNvPr id="35" name="Text 31"/>
          <p:cNvSpPr/>
          <p:nvPr/>
        </p:nvSpPr>
        <p:spPr>
          <a:xfrm>
            <a:off x="371475" y="4400550"/>
            <a:ext cx="18645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B2B SaaS background</a:t>
            </a:r>
            <a:endParaRPr lang="en-US" sz="732" dirty="0"/>
          </a:p>
        </p:txBody>
      </p:sp>
      <p:pic>
        <p:nvPicPr>
          <p:cNvPr id="3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4779169"/>
            <a:ext cx="4179094" cy="1571625"/>
          </a:xfrm>
          <a:prstGeom prst="rect">
            <a:avLst/>
          </a:prstGeom>
        </p:spPr>
      </p:pic>
      <p:sp>
        <p:nvSpPr>
          <p:cNvPr id="37" name="Text 32"/>
          <p:cNvSpPr/>
          <p:nvPr/>
        </p:nvSpPr>
        <p:spPr>
          <a:xfrm>
            <a:off x="4679156" y="885825"/>
            <a:ext cx="4179094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Development Progress:</a:t>
            </a:r>
            <a:endParaRPr lang="en-US" sz="1350" dirty="0"/>
          </a:p>
        </p:txBody>
      </p:sp>
      <p:pic>
        <p:nvPicPr>
          <p:cNvPr id="3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56" y="1393031"/>
            <a:ext cx="128588" cy="128588"/>
          </a:xfrm>
          <a:prstGeom prst="rect">
            <a:avLst/>
          </a:prstGeom>
        </p:spPr>
      </p:pic>
      <p:sp>
        <p:nvSpPr>
          <p:cNvPr id="39" name="Text 33"/>
          <p:cNvSpPr/>
          <p:nvPr/>
        </p:nvSpPr>
        <p:spPr>
          <a:xfrm>
            <a:off x="4879181" y="1378744"/>
            <a:ext cx="8153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MVP Complete</a:t>
            </a:r>
            <a:endParaRPr lang="en-US" sz="837" dirty="0"/>
          </a:p>
        </p:txBody>
      </p:sp>
      <p:sp>
        <p:nvSpPr>
          <p:cNvPr id="40" name="Text 34"/>
          <p:cNvSpPr/>
          <p:nvPr/>
        </p:nvSpPr>
        <p:spPr>
          <a:xfrm>
            <a:off x="5694490" y="1378744"/>
            <a:ext cx="16644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- 5 working canisters deployed</a:t>
            </a:r>
            <a:endParaRPr lang="en-US" sz="837" dirty="0"/>
          </a:p>
        </p:txBody>
      </p:sp>
      <p:pic>
        <p:nvPicPr>
          <p:cNvPr id="4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156" y="1671638"/>
            <a:ext cx="128588" cy="128588"/>
          </a:xfrm>
          <a:prstGeom prst="rect">
            <a:avLst/>
          </a:prstGeom>
        </p:spPr>
      </p:pic>
      <p:sp>
        <p:nvSpPr>
          <p:cNvPr id="42" name="Text 35"/>
          <p:cNvSpPr/>
          <p:nvPr/>
        </p:nvSpPr>
        <p:spPr>
          <a:xfrm>
            <a:off x="4879181" y="1657350"/>
            <a:ext cx="117832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 Integration</a:t>
            </a:r>
            <a:endParaRPr lang="en-US" sz="837" dirty="0"/>
          </a:p>
        </p:txBody>
      </p:sp>
      <p:sp>
        <p:nvSpPr>
          <p:cNvPr id="43" name="Text 36"/>
          <p:cNvSpPr/>
          <p:nvPr/>
        </p:nvSpPr>
        <p:spPr>
          <a:xfrm>
            <a:off x="6057509" y="1657350"/>
            <a:ext cx="18048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Full React UI with real-time data</a:t>
            </a:r>
            <a:endParaRPr lang="en-US" sz="837" dirty="0"/>
          </a:p>
        </p:txBody>
      </p:sp>
      <p:pic>
        <p:nvPicPr>
          <p:cNvPr id="4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56" y="1950244"/>
            <a:ext cx="128588" cy="128588"/>
          </a:xfrm>
          <a:prstGeom prst="rect">
            <a:avLst/>
          </a:prstGeom>
        </p:spPr>
      </p:pic>
      <p:sp>
        <p:nvSpPr>
          <p:cNvPr id="45" name="Text 37"/>
          <p:cNvSpPr/>
          <p:nvPr/>
        </p:nvSpPr>
        <p:spPr>
          <a:xfrm>
            <a:off x="4879181" y="1935956"/>
            <a:ext cx="10569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Cross-Chain Bridge</a:t>
            </a:r>
            <a:endParaRPr lang="en-US" sz="837" dirty="0"/>
          </a:p>
        </p:txBody>
      </p:sp>
      <p:sp>
        <p:nvSpPr>
          <p:cNvPr id="46" name="Text 38"/>
          <p:cNvSpPr/>
          <p:nvPr/>
        </p:nvSpPr>
        <p:spPr>
          <a:xfrm>
            <a:off x="5936121" y="1935956"/>
            <a:ext cx="19265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Bitcoin, Ethereum, Solana support</a:t>
            </a:r>
            <a:endParaRPr lang="en-US" sz="837" dirty="0"/>
          </a:p>
        </p:txBody>
      </p:sp>
      <p:pic>
        <p:nvPicPr>
          <p:cNvPr id="4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156" y="2228850"/>
            <a:ext cx="128588" cy="128588"/>
          </a:xfrm>
          <a:prstGeom prst="rect">
            <a:avLst/>
          </a:prstGeom>
        </p:spPr>
      </p:pic>
      <p:sp>
        <p:nvSpPr>
          <p:cNvPr id="48" name="Text 39"/>
          <p:cNvSpPr/>
          <p:nvPr/>
        </p:nvSpPr>
        <p:spPr>
          <a:xfrm>
            <a:off x="4879181" y="2214563"/>
            <a:ext cx="7903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Verification</a:t>
            </a:r>
            <a:endParaRPr lang="en-US" sz="837" dirty="0"/>
          </a:p>
        </p:txBody>
      </p:sp>
      <p:sp>
        <p:nvSpPr>
          <p:cNvPr id="49" name="Text 40"/>
          <p:cNvSpPr/>
          <p:nvPr/>
        </p:nvSpPr>
        <p:spPr>
          <a:xfrm>
            <a:off x="5669570" y="2214563"/>
            <a:ext cx="21822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Document authenticity &amp; fraud scoring</a:t>
            </a:r>
            <a:endParaRPr lang="en-US" sz="837" dirty="0"/>
          </a:p>
        </p:txBody>
      </p:sp>
      <p:pic>
        <p:nvPicPr>
          <p:cNvPr id="5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156" y="2507456"/>
            <a:ext cx="128588" cy="128588"/>
          </a:xfrm>
          <a:prstGeom prst="rect">
            <a:avLst/>
          </a:prstGeom>
        </p:spPr>
      </p:pic>
      <p:sp>
        <p:nvSpPr>
          <p:cNvPr id="51" name="Text 41"/>
          <p:cNvSpPr/>
          <p:nvPr/>
        </p:nvSpPr>
        <p:spPr>
          <a:xfrm>
            <a:off x="4879181" y="2493169"/>
            <a:ext cx="12951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Marketplace &amp; Lending</a:t>
            </a:r>
            <a:endParaRPr lang="en-US" sz="837" dirty="0"/>
          </a:p>
        </p:txBody>
      </p:sp>
      <p:sp>
        <p:nvSpPr>
          <p:cNvPr id="52" name="Text 42"/>
          <p:cNvSpPr/>
          <p:nvPr/>
        </p:nvSpPr>
        <p:spPr>
          <a:xfrm>
            <a:off x="6174321" y="2493169"/>
            <a:ext cx="14795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Complete DeFi ecosystem</a:t>
            </a:r>
            <a:endParaRPr lang="en-US" sz="837" dirty="0"/>
          </a:p>
        </p:txBody>
      </p:sp>
      <p:sp>
        <p:nvSpPr>
          <p:cNvPr id="53" name="Text 43"/>
          <p:cNvSpPr/>
          <p:nvPr/>
        </p:nvSpPr>
        <p:spPr>
          <a:xfrm>
            <a:off x="4679156" y="2871788"/>
            <a:ext cx="4179094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Development Metrics:</a:t>
            </a:r>
            <a:endParaRPr lang="en-US" sz="1350" dirty="0"/>
          </a:p>
        </p:txBody>
      </p:sp>
      <p:pic>
        <p:nvPicPr>
          <p:cNvPr id="5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156" y="3357563"/>
            <a:ext cx="4179094" cy="1571625"/>
          </a:xfrm>
          <a:prstGeom prst="rect">
            <a:avLst/>
          </a:prstGeom>
        </p:spPr>
      </p:pic>
      <p:sp>
        <p:nvSpPr>
          <p:cNvPr id="55" name="Text 44"/>
          <p:cNvSpPr/>
          <p:nvPr/>
        </p:nvSpPr>
        <p:spPr>
          <a:xfrm>
            <a:off x="8870361" y="6322219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</a:t>
            </a:r>
            <a:endParaRPr lang="en-US" sz="83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792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232437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Roadmap &amp; Vision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276" y="371475"/>
            <a:ext cx="241102" cy="214313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925116"/>
            <a:ext cx="137517" cy="15716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94705" y="885825"/>
            <a:ext cx="11652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Next 6 Months: </a:t>
            </a:r>
            <a:endParaRPr lang="en-US" sz="1238" dirty="0"/>
          </a:p>
        </p:txBody>
      </p:sp>
      <p:sp>
        <p:nvSpPr>
          <p:cNvPr id="7" name="Shape 2"/>
          <p:cNvSpPr/>
          <p:nvPr/>
        </p:nvSpPr>
        <p:spPr>
          <a:xfrm>
            <a:off x="285750" y="1228725"/>
            <a:ext cx="5014913" cy="628650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285750" y="1228725"/>
            <a:ext cx="28575" cy="628650"/>
          </a:xfrm>
          <a:prstGeom prst="rect">
            <a:avLst/>
          </a:prstGeom>
          <a:solidFill>
            <a:srgbClr val="0066CC"/>
          </a:solidFill>
          <a:ln/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357313"/>
            <a:ext cx="100013" cy="10001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64356" y="1343025"/>
            <a:ext cx="4788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Q1 2025:</a:t>
            </a:r>
            <a:endParaRPr lang="en-US" sz="837" dirty="0"/>
          </a:p>
        </p:txBody>
      </p:sp>
      <p:sp>
        <p:nvSpPr>
          <p:cNvPr id="11" name="Text 5"/>
          <p:cNvSpPr/>
          <p:nvPr/>
        </p:nvSpPr>
        <p:spPr>
          <a:xfrm>
            <a:off x="1043183" y="1343025"/>
            <a:ext cx="22840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ICP mainnet deployment &amp; security audits</a:t>
            </a:r>
            <a:endParaRPr lang="en-US" sz="837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1600200"/>
            <a:ext cx="100013" cy="10001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64356" y="1585913"/>
            <a:ext cx="4788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Q2 2025:</a:t>
            </a:r>
            <a:endParaRPr lang="en-US" sz="837" dirty="0"/>
          </a:p>
        </p:txBody>
      </p:sp>
      <p:sp>
        <p:nvSpPr>
          <p:cNvPr id="14" name="Text 7"/>
          <p:cNvSpPr/>
          <p:nvPr/>
        </p:nvSpPr>
        <p:spPr>
          <a:xfrm>
            <a:off x="1043183" y="1585913"/>
            <a:ext cx="25817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Mobile app beta &amp; additional chain integrations</a:t>
            </a:r>
            <a:endParaRPr lang="en-US" sz="837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075259"/>
            <a:ext cx="137517" cy="15716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494705" y="2035969"/>
            <a:ext cx="125512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Next 12 Months: </a:t>
            </a:r>
            <a:endParaRPr lang="en-US" sz="1238" dirty="0"/>
          </a:p>
        </p:txBody>
      </p:sp>
      <p:sp>
        <p:nvSpPr>
          <p:cNvPr id="17" name="Shape 9"/>
          <p:cNvSpPr/>
          <p:nvPr/>
        </p:nvSpPr>
        <p:spPr>
          <a:xfrm>
            <a:off x="285750" y="2378869"/>
            <a:ext cx="5014913" cy="628650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18" name="Shape 10"/>
          <p:cNvSpPr/>
          <p:nvPr/>
        </p:nvSpPr>
        <p:spPr>
          <a:xfrm>
            <a:off x="285750" y="2378869"/>
            <a:ext cx="28575" cy="628650"/>
          </a:xfrm>
          <a:prstGeom prst="rect">
            <a:avLst/>
          </a:prstGeom>
          <a:solidFill>
            <a:srgbClr val="0066CC"/>
          </a:solidFill>
          <a:ln/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06" y="2507456"/>
            <a:ext cx="100013" cy="100013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564356" y="2493169"/>
            <a:ext cx="4788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Q3 2025:</a:t>
            </a:r>
            <a:endParaRPr lang="en-US" sz="837" dirty="0"/>
          </a:p>
        </p:txBody>
      </p:sp>
      <p:sp>
        <p:nvSpPr>
          <p:cNvPr id="21" name="Text 12"/>
          <p:cNvSpPr/>
          <p:nvPr/>
        </p:nvSpPr>
        <p:spPr>
          <a:xfrm>
            <a:off x="1043183" y="2493169"/>
            <a:ext cx="26834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Enterprise API launch &amp; institutional partnerships</a:t>
            </a:r>
            <a:endParaRPr lang="en-US" sz="837" dirty="0"/>
          </a:p>
        </p:txBody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06" y="2750344"/>
            <a:ext cx="100013" cy="100013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564356" y="2736056"/>
            <a:ext cx="4788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Q4 2025:</a:t>
            </a:r>
            <a:endParaRPr lang="en-US" sz="837" dirty="0"/>
          </a:p>
        </p:txBody>
      </p:sp>
      <p:sp>
        <p:nvSpPr>
          <p:cNvPr id="24" name="Text 14"/>
          <p:cNvSpPr/>
          <p:nvPr/>
        </p:nvSpPr>
        <p:spPr>
          <a:xfrm>
            <a:off x="1043183" y="2736056"/>
            <a:ext cx="29066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Advanced AI models &amp; machine learning optimization</a:t>
            </a:r>
            <a:endParaRPr lang="en-US" sz="837" dirty="0"/>
          </a:p>
        </p:txBody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3225403"/>
            <a:ext cx="157163" cy="157163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514350" y="3186113"/>
            <a:ext cx="21874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Long-term Vision (2-3 Years): </a:t>
            </a:r>
            <a:endParaRPr lang="en-US" sz="1238" dirty="0"/>
          </a:p>
        </p:txBody>
      </p:sp>
      <p:sp>
        <p:nvSpPr>
          <p:cNvPr id="27" name="Shape 16"/>
          <p:cNvSpPr/>
          <p:nvPr/>
        </p:nvSpPr>
        <p:spPr>
          <a:xfrm>
            <a:off x="285750" y="3529013"/>
            <a:ext cx="5014913" cy="342900"/>
          </a:xfrm>
          <a:prstGeom prst="rect">
            <a:avLst/>
          </a:prstGeom>
          <a:solidFill>
            <a:srgbClr val="00CC99">
              <a:alpha val="10000"/>
            </a:srgbClr>
          </a:solidFill>
          <a:ln/>
        </p:spPr>
      </p:sp>
      <p:pic>
        <p:nvPicPr>
          <p:cNvPr id="2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475" y="3629025"/>
            <a:ext cx="128588" cy="114300"/>
          </a:xfrm>
          <a:prstGeom prst="rect">
            <a:avLst/>
          </a:prstGeom>
        </p:spPr>
      </p:pic>
      <p:sp>
        <p:nvSpPr>
          <p:cNvPr id="29" name="Text 17"/>
          <p:cNvSpPr/>
          <p:nvPr/>
        </p:nvSpPr>
        <p:spPr>
          <a:xfrm>
            <a:off x="571500" y="3621881"/>
            <a:ext cx="15358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Universal Identity Standard</a:t>
            </a:r>
            <a:endParaRPr lang="en-US" sz="837" dirty="0"/>
          </a:p>
        </p:txBody>
      </p:sp>
      <p:sp>
        <p:nvSpPr>
          <p:cNvPr id="30" name="Text 18"/>
          <p:cNvSpPr/>
          <p:nvPr/>
        </p:nvSpPr>
        <p:spPr>
          <a:xfrm>
            <a:off x="2107350" y="3621881"/>
            <a:ext cx="27540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Become the de-facto cross-chain identity protocol</a:t>
            </a:r>
            <a:endParaRPr lang="en-US" sz="837" dirty="0"/>
          </a:p>
        </p:txBody>
      </p:sp>
      <p:sp>
        <p:nvSpPr>
          <p:cNvPr id="31" name="Shape 19"/>
          <p:cNvSpPr/>
          <p:nvPr/>
        </p:nvSpPr>
        <p:spPr>
          <a:xfrm>
            <a:off x="285750" y="3943350"/>
            <a:ext cx="5014913" cy="342900"/>
          </a:xfrm>
          <a:prstGeom prst="rect">
            <a:avLst/>
          </a:prstGeom>
          <a:solidFill>
            <a:srgbClr val="00CC99">
              <a:alpha val="10000"/>
            </a:srgbClr>
          </a:solidFill>
          <a:ln/>
        </p:spPr>
      </p:sp>
      <p:pic>
        <p:nvPicPr>
          <p:cNvPr id="3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475" y="4043363"/>
            <a:ext cx="142875" cy="114300"/>
          </a:xfrm>
          <a:prstGeom prst="rect">
            <a:avLst/>
          </a:prstGeom>
        </p:spPr>
      </p:pic>
      <p:sp>
        <p:nvSpPr>
          <p:cNvPr id="33" name="Text 20"/>
          <p:cNvSpPr/>
          <p:nvPr/>
        </p:nvSpPr>
        <p:spPr>
          <a:xfrm>
            <a:off x="585788" y="4036219"/>
            <a:ext cx="12543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Trust Infrastructure</a:t>
            </a:r>
            <a:endParaRPr lang="en-US" sz="837" dirty="0"/>
          </a:p>
        </p:txBody>
      </p:sp>
      <p:sp>
        <p:nvSpPr>
          <p:cNvPr id="34" name="Text 21"/>
          <p:cNvSpPr/>
          <p:nvPr/>
        </p:nvSpPr>
        <p:spPr>
          <a:xfrm>
            <a:off x="1840130" y="4036219"/>
            <a:ext cx="27299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Power verification for the entire Web3 ecosystem</a:t>
            </a:r>
            <a:endParaRPr lang="en-US" sz="837" dirty="0"/>
          </a:p>
        </p:txBody>
      </p:sp>
      <p:sp>
        <p:nvSpPr>
          <p:cNvPr id="35" name="Shape 22"/>
          <p:cNvSpPr/>
          <p:nvPr/>
        </p:nvSpPr>
        <p:spPr>
          <a:xfrm>
            <a:off x="285750" y="4357688"/>
            <a:ext cx="5014913" cy="342900"/>
          </a:xfrm>
          <a:prstGeom prst="rect">
            <a:avLst/>
          </a:prstGeom>
          <a:solidFill>
            <a:srgbClr val="00CC99">
              <a:alpha val="10000"/>
            </a:srgbClr>
          </a:solidFill>
          <a:ln/>
        </p:spPr>
      </p:sp>
      <p:pic>
        <p:nvPicPr>
          <p:cNvPr id="3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475" y="4457700"/>
            <a:ext cx="114300" cy="114300"/>
          </a:xfrm>
          <a:prstGeom prst="rect">
            <a:avLst/>
          </a:prstGeom>
        </p:spPr>
      </p:pic>
      <p:sp>
        <p:nvSpPr>
          <p:cNvPr id="37" name="Text 23"/>
          <p:cNvSpPr/>
          <p:nvPr/>
        </p:nvSpPr>
        <p:spPr>
          <a:xfrm>
            <a:off x="557213" y="4450556"/>
            <a:ext cx="9000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Global Adoption</a:t>
            </a:r>
            <a:endParaRPr lang="en-US" sz="837" dirty="0"/>
          </a:p>
        </p:txBody>
      </p:sp>
      <p:sp>
        <p:nvSpPr>
          <p:cNvPr id="38" name="Text 24"/>
          <p:cNvSpPr/>
          <p:nvPr/>
        </p:nvSpPr>
        <p:spPr>
          <a:xfrm>
            <a:off x="1457213" y="4450556"/>
            <a:ext cx="25343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- 1M+ verified identities across all major chains</a:t>
            </a:r>
            <a:endParaRPr lang="en-US" sz="837" dirty="0"/>
          </a:p>
        </p:txBody>
      </p:sp>
      <p:sp>
        <p:nvSpPr>
          <p:cNvPr id="39" name="Shape 25"/>
          <p:cNvSpPr/>
          <p:nvPr/>
        </p:nvSpPr>
        <p:spPr>
          <a:xfrm>
            <a:off x="285750" y="4772025"/>
            <a:ext cx="5014913" cy="342900"/>
          </a:xfrm>
          <a:prstGeom prst="rect">
            <a:avLst/>
          </a:prstGeom>
          <a:solidFill>
            <a:srgbClr val="00CC99">
              <a:alpha val="10000"/>
            </a:srgbClr>
          </a:solidFill>
          <a:ln/>
        </p:spPr>
      </p:sp>
      <p:pic>
        <p:nvPicPr>
          <p:cNvPr id="4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1475" y="4872038"/>
            <a:ext cx="85725" cy="114300"/>
          </a:xfrm>
          <a:prstGeom prst="rect">
            <a:avLst/>
          </a:prstGeom>
        </p:spPr>
      </p:pic>
      <p:sp>
        <p:nvSpPr>
          <p:cNvPr id="41" name="Text 26"/>
          <p:cNvSpPr/>
          <p:nvPr/>
        </p:nvSpPr>
        <p:spPr>
          <a:xfrm>
            <a:off x="528638" y="4864894"/>
            <a:ext cx="124474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Enterprise Integration</a:t>
            </a:r>
            <a:endParaRPr lang="en-US" sz="837" dirty="0"/>
          </a:p>
        </p:txBody>
      </p:sp>
      <p:sp>
        <p:nvSpPr>
          <p:cNvPr id="42" name="Text 27"/>
          <p:cNvSpPr/>
          <p:nvPr/>
        </p:nvSpPr>
        <p:spPr>
          <a:xfrm>
            <a:off x="1773380" y="4864894"/>
            <a:ext cx="27789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B2B verification services for traditional companies</a:t>
            </a:r>
            <a:endParaRPr lang="en-US" sz="837" dirty="0"/>
          </a:p>
        </p:txBody>
      </p:sp>
      <p:pic>
        <p:nvPicPr>
          <p:cNvPr id="43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14975" y="1507331"/>
            <a:ext cx="3343275" cy="2000250"/>
          </a:xfrm>
          <a:prstGeom prst="rect">
            <a:avLst/>
          </a:prstGeom>
        </p:spPr>
      </p:pic>
      <p:sp>
        <p:nvSpPr>
          <p:cNvPr id="44" name="Shape 28"/>
          <p:cNvSpPr/>
          <p:nvPr/>
        </p:nvSpPr>
        <p:spPr>
          <a:xfrm>
            <a:off x="5514975" y="3686175"/>
            <a:ext cx="3343275" cy="985838"/>
          </a:xfrm>
          <a:prstGeom prst="rect">
            <a:avLst/>
          </a:prstGeom>
          <a:solidFill>
            <a:srgbClr val="FF6633">
              <a:alpha val="10000"/>
            </a:srgbClr>
          </a:solidFill>
          <a:ln/>
        </p:spPr>
      </p:sp>
      <p:sp>
        <p:nvSpPr>
          <p:cNvPr id="45" name="Shape 29"/>
          <p:cNvSpPr/>
          <p:nvPr/>
        </p:nvSpPr>
        <p:spPr>
          <a:xfrm>
            <a:off x="5514975" y="3686175"/>
            <a:ext cx="28575" cy="985838"/>
          </a:xfrm>
          <a:prstGeom prst="rect">
            <a:avLst/>
          </a:prstGeom>
          <a:solidFill>
            <a:srgbClr val="FF6633"/>
          </a:solidFill>
          <a:ln/>
        </p:spPr>
      </p:sp>
      <p:sp>
        <p:nvSpPr>
          <p:cNvPr id="46" name="Text 30"/>
          <p:cNvSpPr/>
          <p:nvPr/>
        </p:nvSpPr>
        <p:spPr>
          <a:xfrm>
            <a:off x="5514975" y="3686175"/>
            <a:ext cx="3343275" cy="98583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algn="ctr" indent="0" marL="0">
              <a:buNone/>
            </a:pPr>
            <a:r>
              <a:rPr lang="en-US" sz="942" i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"To create a trustworthy, verifiable foundation for the decentralized internet where reputation, assets, and identity can seamlessly traverse all blockchain networks." </a:t>
            </a:r>
            <a:endParaRPr lang="en-US" sz="942" dirty="0"/>
          </a:p>
        </p:txBody>
      </p:sp>
      <p:sp>
        <p:nvSpPr>
          <p:cNvPr id="47" name="Text 31"/>
          <p:cNvSpPr/>
          <p:nvPr/>
        </p:nvSpPr>
        <p:spPr>
          <a:xfrm>
            <a:off x="8870361" y="5264944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11</a:t>
            </a:r>
            <a:endParaRPr lang="en-US" sz="83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5579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228320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Ask &amp; Investment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116" y="371475"/>
            <a:ext cx="214313" cy="2143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885825"/>
            <a:ext cx="4179094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We're Seeking:</a:t>
            </a:r>
            <a:endParaRPr lang="en-US" sz="1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393031"/>
            <a:ext cx="114300" cy="1143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71488" y="1371600"/>
            <a:ext cx="399335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Audits</a:t>
            </a:r>
            <a:endParaRPr lang="en-US" sz="942" dirty="0"/>
          </a:p>
        </p:txBody>
      </p:sp>
      <p:sp>
        <p:nvSpPr>
          <p:cNvPr id="8" name="Text 3"/>
          <p:cNvSpPr/>
          <p:nvPr/>
        </p:nvSpPr>
        <p:spPr>
          <a:xfrm>
            <a:off x="471488" y="1564481"/>
            <a:ext cx="39933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Comprehensive smart contract audits</a:t>
            </a:r>
            <a:endParaRPr lang="en-US" sz="837" dirty="0"/>
          </a:p>
        </p:txBody>
      </p:sp>
      <p:sp>
        <p:nvSpPr>
          <p:cNvPr id="9" name="Text 4"/>
          <p:cNvSpPr/>
          <p:nvPr/>
        </p:nvSpPr>
        <p:spPr>
          <a:xfrm>
            <a:off x="471488" y="1735931"/>
            <a:ext cx="39933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FF66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$50K</a:t>
            </a:r>
            <a:endParaRPr lang="en-US" sz="837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014538"/>
            <a:ext cx="114300" cy="1143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71488" y="1993106"/>
            <a:ext cx="399335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Marketing &amp; Growth</a:t>
            </a:r>
            <a:endParaRPr lang="en-US" sz="942" dirty="0"/>
          </a:p>
        </p:txBody>
      </p:sp>
      <p:sp>
        <p:nvSpPr>
          <p:cNvPr id="12" name="Text 6"/>
          <p:cNvSpPr/>
          <p:nvPr/>
        </p:nvSpPr>
        <p:spPr>
          <a:xfrm>
            <a:off x="471488" y="2185988"/>
            <a:ext cx="39933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 acquisition campaigns</a:t>
            </a:r>
            <a:endParaRPr lang="en-US" sz="837" dirty="0"/>
          </a:p>
        </p:txBody>
      </p:sp>
      <p:sp>
        <p:nvSpPr>
          <p:cNvPr id="13" name="Text 7"/>
          <p:cNvSpPr/>
          <p:nvPr/>
        </p:nvSpPr>
        <p:spPr>
          <a:xfrm>
            <a:off x="471488" y="2357438"/>
            <a:ext cx="39933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FF66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$100K</a:t>
            </a:r>
            <a:endParaRPr lang="en-US" sz="837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636044"/>
            <a:ext cx="142875" cy="1143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00063" y="2614613"/>
            <a:ext cx="396478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Expansion</a:t>
            </a:r>
            <a:endParaRPr lang="en-US" sz="942" dirty="0"/>
          </a:p>
        </p:txBody>
      </p:sp>
      <p:sp>
        <p:nvSpPr>
          <p:cNvPr id="16" name="Text 9"/>
          <p:cNvSpPr/>
          <p:nvPr/>
        </p:nvSpPr>
        <p:spPr>
          <a:xfrm>
            <a:off x="500063" y="2807494"/>
            <a:ext cx="39647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Additional developers &amp; designers</a:t>
            </a:r>
            <a:endParaRPr lang="en-US" sz="837" dirty="0"/>
          </a:p>
        </p:txBody>
      </p:sp>
      <p:sp>
        <p:nvSpPr>
          <p:cNvPr id="17" name="Text 10"/>
          <p:cNvSpPr/>
          <p:nvPr/>
        </p:nvSpPr>
        <p:spPr>
          <a:xfrm>
            <a:off x="500063" y="2978944"/>
            <a:ext cx="39647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FF66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$150K</a:t>
            </a:r>
            <a:endParaRPr lang="en-US" sz="837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257550"/>
            <a:ext cx="114300" cy="1143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71488" y="3236119"/>
            <a:ext cx="399335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Infrastructure</a:t>
            </a:r>
            <a:endParaRPr lang="en-US" sz="942" dirty="0"/>
          </a:p>
        </p:txBody>
      </p:sp>
      <p:sp>
        <p:nvSpPr>
          <p:cNvPr id="20" name="Text 12"/>
          <p:cNvSpPr/>
          <p:nvPr/>
        </p:nvSpPr>
        <p:spPr>
          <a:xfrm>
            <a:off x="471488" y="3429000"/>
            <a:ext cx="39933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Mainnet deployment &amp; scaling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71488" y="3600450"/>
            <a:ext cx="39933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FF66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$25K</a:t>
            </a:r>
            <a:endParaRPr lang="en-US" sz="837" dirty="0"/>
          </a:p>
        </p:txBody>
      </p:sp>
      <p:sp>
        <p:nvSpPr>
          <p:cNvPr id="22" name="Shape 14"/>
          <p:cNvSpPr/>
          <p:nvPr/>
        </p:nvSpPr>
        <p:spPr>
          <a:xfrm>
            <a:off x="285750" y="3986213"/>
            <a:ext cx="4179094" cy="357188"/>
          </a:xfrm>
          <a:prstGeom prst="rect">
            <a:avLst/>
          </a:prstGeom>
          <a:solidFill>
            <a:srgbClr val="0066CC">
              <a:alpha val="10000"/>
            </a:srgbClr>
          </a:solidFill>
          <a:ln/>
        </p:spPr>
      </p:sp>
      <p:sp>
        <p:nvSpPr>
          <p:cNvPr id="23" name="Text 15"/>
          <p:cNvSpPr/>
          <p:nvPr/>
        </p:nvSpPr>
        <p:spPr>
          <a:xfrm>
            <a:off x="285750" y="3986213"/>
            <a:ext cx="4179094" cy="357188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Total Ask: $325K for 18-month runway </a:t>
            </a:r>
            <a:endParaRPr lang="en-US" sz="1046" dirty="0"/>
          </a:p>
        </p:txBody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343400"/>
            <a:ext cx="4179094" cy="1785938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4679156" y="885825"/>
            <a:ext cx="4179094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You Get:</a:t>
            </a:r>
            <a:endParaRPr lang="en-US" sz="1350" dirty="0"/>
          </a:p>
        </p:txBody>
      </p:sp>
      <p:pic>
        <p:nvPicPr>
          <p:cNvPr id="2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156" y="1393031"/>
            <a:ext cx="114300" cy="114300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4864894" y="1380530"/>
            <a:ext cx="118494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Proven Technology</a:t>
            </a:r>
            <a:endParaRPr lang="en-US" sz="942" dirty="0"/>
          </a:p>
        </p:txBody>
      </p:sp>
      <p:sp>
        <p:nvSpPr>
          <p:cNvPr id="28" name="Text 18"/>
          <p:cNvSpPr/>
          <p:nvPr/>
        </p:nvSpPr>
        <p:spPr>
          <a:xfrm>
            <a:off x="6049835" y="1380530"/>
            <a:ext cx="23454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Working MVP with 95% test coverage</a:t>
            </a:r>
            <a:endParaRPr lang="en-US" sz="942" dirty="0"/>
          </a:p>
        </p:txBody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156" y="1671638"/>
            <a:ext cx="114300" cy="114300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4864894" y="1659136"/>
            <a:ext cx="126223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Opportunity</a:t>
            </a:r>
            <a:endParaRPr lang="en-US" sz="942" dirty="0"/>
          </a:p>
        </p:txBody>
      </p:sp>
      <p:sp>
        <p:nvSpPr>
          <p:cNvPr id="31" name="Text 20"/>
          <p:cNvSpPr/>
          <p:nvPr/>
        </p:nvSpPr>
        <p:spPr>
          <a:xfrm>
            <a:off x="6127133" y="1659136"/>
            <a:ext cx="182748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$34.5B+ addressable market</a:t>
            </a:r>
            <a:endParaRPr lang="en-US" sz="942" dirty="0"/>
          </a:p>
        </p:txBody>
      </p:sp>
      <p:pic>
        <p:nvPicPr>
          <p:cNvPr id="3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9156" y="1950244"/>
            <a:ext cx="114300" cy="114300"/>
          </a:xfrm>
          <a:prstGeom prst="rect">
            <a:avLst/>
          </a:prstGeom>
        </p:spPr>
      </p:pic>
      <p:sp>
        <p:nvSpPr>
          <p:cNvPr id="33" name="Text 21"/>
          <p:cNvSpPr/>
          <p:nvPr/>
        </p:nvSpPr>
        <p:spPr>
          <a:xfrm>
            <a:off x="4864894" y="1937742"/>
            <a:ext cx="7908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Team</a:t>
            </a:r>
            <a:endParaRPr lang="en-US" sz="942" dirty="0"/>
          </a:p>
        </p:txBody>
      </p:sp>
      <p:sp>
        <p:nvSpPr>
          <p:cNvPr id="34" name="Text 22"/>
          <p:cNvSpPr/>
          <p:nvPr/>
        </p:nvSpPr>
        <p:spPr>
          <a:xfrm>
            <a:off x="5655729" y="1937742"/>
            <a:ext cx="222843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Experienced blockchain developers</a:t>
            </a:r>
            <a:endParaRPr lang="en-US" sz="942" dirty="0"/>
          </a:p>
        </p:txBody>
      </p:sp>
      <p:pic>
        <p:nvPicPr>
          <p:cNvPr id="3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9156" y="2228850"/>
            <a:ext cx="114300" cy="114300"/>
          </a:xfrm>
          <a:prstGeom prst="rect">
            <a:avLst/>
          </a:prstGeom>
        </p:spPr>
      </p:pic>
      <p:sp>
        <p:nvSpPr>
          <p:cNvPr id="36" name="Text 23"/>
          <p:cNvSpPr/>
          <p:nvPr/>
        </p:nvSpPr>
        <p:spPr>
          <a:xfrm>
            <a:off x="4864894" y="2216348"/>
            <a:ext cx="9046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ICP Ecosystem</a:t>
            </a:r>
            <a:endParaRPr lang="en-US" sz="942" dirty="0"/>
          </a:p>
        </p:txBody>
      </p:sp>
      <p:sp>
        <p:nvSpPr>
          <p:cNvPr id="37" name="Text 24"/>
          <p:cNvSpPr/>
          <p:nvPr/>
        </p:nvSpPr>
        <p:spPr>
          <a:xfrm>
            <a:off x="5769527" y="2216348"/>
            <a:ext cx="224283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Built on cutting-edge infrastructure</a:t>
            </a:r>
            <a:endParaRPr lang="en-US" sz="942" dirty="0"/>
          </a:p>
        </p:txBody>
      </p:sp>
      <p:pic>
        <p:nvPicPr>
          <p:cNvPr id="38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9156" y="2507456"/>
            <a:ext cx="114300" cy="114300"/>
          </a:xfrm>
          <a:prstGeom prst="rect">
            <a:avLst/>
          </a:prstGeom>
        </p:spPr>
      </p:pic>
      <p:sp>
        <p:nvSpPr>
          <p:cNvPr id="39" name="Text 25"/>
          <p:cNvSpPr/>
          <p:nvPr/>
        </p:nvSpPr>
        <p:spPr>
          <a:xfrm>
            <a:off x="4864894" y="2494955"/>
            <a:ext cx="142796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First-Mover Advantage</a:t>
            </a:r>
            <a:endParaRPr lang="en-US" sz="942" dirty="0"/>
          </a:p>
        </p:txBody>
      </p:sp>
      <p:sp>
        <p:nvSpPr>
          <p:cNvPr id="40" name="Text 26"/>
          <p:cNvSpPr/>
          <p:nvPr/>
        </p:nvSpPr>
        <p:spPr>
          <a:xfrm>
            <a:off x="6292862" y="2494955"/>
            <a:ext cx="22571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Comprehensive cross-chain identity </a:t>
            </a:r>
            <a:endParaRPr lang="en-US" sz="942" dirty="0"/>
          </a:p>
        </p:txBody>
      </p:sp>
      <p:sp>
        <p:nvSpPr>
          <p:cNvPr id="41" name="Text 27"/>
          <p:cNvSpPr/>
          <p:nvPr/>
        </p:nvSpPr>
        <p:spPr>
          <a:xfrm>
            <a:off x="4864894" y="2687836"/>
            <a:ext cx="4889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solution</a:t>
            </a:r>
            <a:endParaRPr lang="en-US" sz="942" dirty="0"/>
          </a:p>
        </p:txBody>
      </p:sp>
      <p:pic>
        <p:nvPicPr>
          <p:cNvPr id="42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9156" y="3014663"/>
            <a:ext cx="4179094" cy="1428750"/>
          </a:xfrm>
          <a:prstGeom prst="rect">
            <a:avLst/>
          </a:prstGeom>
        </p:spPr>
      </p:pic>
      <p:sp>
        <p:nvSpPr>
          <p:cNvPr id="43" name="Text 28"/>
          <p:cNvSpPr/>
          <p:nvPr/>
        </p:nvSpPr>
        <p:spPr>
          <a:xfrm>
            <a:off x="8870361" y="6243638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13</a:t>
            </a:r>
            <a:endParaRPr lang="en-US" sz="83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161482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Problem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729" y="371475"/>
            <a:ext cx="214313" cy="2143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885825"/>
            <a:ext cx="4143375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Web3 Challenges:</a:t>
            </a:r>
            <a:endParaRPr lang="en-US" sz="1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393031"/>
            <a:ext cx="142875" cy="1143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00063" y="1380530"/>
            <a:ext cx="16325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Identity Fragmentation</a:t>
            </a:r>
            <a:endParaRPr lang="en-US" sz="1046" dirty="0"/>
          </a:p>
        </p:txBody>
      </p:sp>
      <p:sp>
        <p:nvSpPr>
          <p:cNvPr id="8" name="Text 3"/>
          <p:cNvSpPr/>
          <p:nvPr/>
        </p:nvSpPr>
        <p:spPr>
          <a:xfrm>
            <a:off x="2132577" y="1380530"/>
            <a:ext cx="19279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Multiple wallets, no unified </a:t>
            </a:r>
            <a:endParaRPr lang="en-US" sz="1046" dirty="0"/>
          </a:p>
        </p:txBody>
      </p:sp>
      <p:sp>
        <p:nvSpPr>
          <p:cNvPr id="9" name="Text 4"/>
          <p:cNvSpPr/>
          <p:nvPr/>
        </p:nvSpPr>
        <p:spPr>
          <a:xfrm>
            <a:off x="500063" y="1594842"/>
            <a:ext cx="70781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reputation</a:t>
            </a:r>
            <a:endParaRPr lang="en-US" sz="1046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928813"/>
            <a:ext cx="85725" cy="1143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42913" y="1916311"/>
            <a:ext cx="127387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Asset Authenticity</a:t>
            </a:r>
            <a:endParaRPr lang="en-US" sz="1046" dirty="0"/>
          </a:p>
        </p:txBody>
      </p:sp>
      <p:sp>
        <p:nvSpPr>
          <p:cNvPr id="12" name="Text 6"/>
          <p:cNvSpPr/>
          <p:nvPr/>
        </p:nvSpPr>
        <p:spPr>
          <a:xfrm>
            <a:off x="1716788" y="1916311"/>
            <a:ext cx="20426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No way to verify digital asset 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442913" y="2130623"/>
            <a:ext cx="6858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legitimacy</a:t>
            </a:r>
            <a:endParaRPr lang="en-US" sz="1046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464594"/>
            <a:ext cx="142875" cy="1143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00063" y="2452092"/>
            <a:ext cx="164465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Cross-Chain Complexity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2144716" y="2452092"/>
            <a:ext cx="22327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Isolated blockchain ecosystems</a:t>
            </a:r>
            <a:endParaRPr lang="en-US" sz="1046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786063"/>
            <a:ext cx="114300" cy="1143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71488" y="2773561"/>
            <a:ext cx="111314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Trust Deficiency</a:t>
            </a:r>
            <a:endParaRPr lang="en-US" sz="1046" dirty="0"/>
          </a:p>
        </p:txBody>
      </p:sp>
      <p:sp>
        <p:nvSpPr>
          <p:cNvPr id="19" name="Text 11"/>
          <p:cNvSpPr/>
          <p:nvPr/>
        </p:nvSpPr>
        <p:spPr>
          <a:xfrm>
            <a:off x="1584629" y="2773561"/>
            <a:ext cx="273848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- 60% of users don't trust DeFi platforms</a:t>
            </a:r>
            <a:endParaRPr lang="en-US" sz="1046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107531"/>
            <a:ext cx="114300" cy="114300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471488" y="3095030"/>
            <a:ext cx="10242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Fraud &amp; Scams</a:t>
            </a:r>
            <a:endParaRPr lang="en-US" sz="1046" dirty="0"/>
          </a:p>
        </p:txBody>
      </p:sp>
      <p:sp>
        <p:nvSpPr>
          <p:cNvPr id="22" name="Text 13"/>
          <p:cNvSpPr/>
          <p:nvPr/>
        </p:nvSpPr>
        <p:spPr>
          <a:xfrm>
            <a:off x="1495778" y="3095030"/>
            <a:ext cx="234089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$3.8B lost to crypto fraud in 2022</a:t>
            </a:r>
            <a:endParaRPr lang="en-US" sz="1046" dirty="0"/>
          </a:p>
        </p:txBody>
      </p:sp>
      <p:sp>
        <p:nvSpPr>
          <p:cNvPr id="23" name="Text 14"/>
          <p:cNvSpPr/>
          <p:nvPr/>
        </p:nvSpPr>
        <p:spPr>
          <a:xfrm>
            <a:off x="4714875" y="885825"/>
            <a:ext cx="4143375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Pain Points:</a:t>
            </a:r>
            <a:endParaRPr lang="en-US" sz="1350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875" y="1393031"/>
            <a:ext cx="114300" cy="11430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4900613" y="1371600"/>
            <a:ext cx="31868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Users can't prove their reputation across chains</a:t>
            </a:r>
            <a:endParaRPr lang="en-US" sz="1046" dirty="0"/>
          </a:p>
        </p:txBody>
      </p:sp>
      <p:pic>
        <p:nvPicPr>
          <p:cNvPr id="2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4875" y="1714500"/>
            <a:ext cx="114300" cy="114300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4900613" y="1693069"/>
            <a:ext cx="280450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Assets can be easily faked or manipulated</a:t>
            </a:r>
            <a:endParaRPr lang="en-US" sz="1046" dirty="0"/>
          </a:p>
        </p:txBody>
      </p:sp>
      <p:pic>
        <p:nvPicPr>
          <p:cNvPr id="2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4875" y="2035969"/>
            <a:ext cx="114300" cy="114300"/>
          </a:xfrm>
          <a:prstGeom prst="rect">
            <a:avLst/>
          </a:prstGeom>
        </p:spPr>
      </p:pic>
      <p:sp>
        <p:nvSpPr>
          <p:cNvPr id="29" name="Text 17"/>
          <p:cNvSpPr/>
          <p:nvPr/>
        </p:nvSpPr>
        <p:spPr>
          <a:xfrm>
            <a:off x="4900613" y="2014538"/>
            <a:ext cx="240189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 standardized verification system</a:t>
            </a:r>
            <a:endParaRPr lang="en-US" sz="1046" dirty="0"/>
          </a:p>
        </p:txBody>
      </p:sp>
      <p:pic>
        <p:nvPicPr>
          <p:cNvPr id="30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4875" y="2357438"/>
            <a:ext cx="114300" cy="114300"/>
          </a:xfrm>
          <a:prstGeom prst="rect">
            <a:avLst/>
          </a:prstGeom>
        </p:spPr>
      </p:pic>
      <p:sp>
        <p:nvSpPr>
          <p:cNvPr id="31" name="Text 18"/>
          <p:cNvSpPr/>
          <p:nvPr/>
        </p:nvSpPr>
        <p:spPr>
          <a:xfrm>
            <a:off x="4900613" y="2336006"/>
            <a:ext cx="26506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 friction in cross-chain transactions</a:t>
            </a:r>
            <a:endParaRPr lang="en-US" sz="1046" dirty="0"/>
          </a:p>
        </p:txBody>
      </p:sp>
      <p:pic>
        <p:nvPicPr>
          <p:cNvPr id="32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0625" y="2693194"/>
            <a:ext cx="3571875" cy="1857375"/>
          </a:xfrm>
          <a:prstGeom prst="rect">
            <a:avLst/>
          </a:prstGeom>
        </p:spPr>
      </p:pic>
      <p:sp>
        <p:nvSpPr>
          <p:cNvPr id="33" name="Text 19"/>
          <p:cNvSpPr/>
          <p:nvPr/>
        </p:nvSpPr>
        <p:spPr>
          <a:xfrm>
            <a:off x="8935743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577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162380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Solution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714" y="371475"/>
            <a:ext cx="160734" cy="2143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814388"/>
            <a:ext cx="8572500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Comprehensive Trust Infrastructure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1300163"/>
            <a:ext cx="5572125" cy="864394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285750" y="1300163"/>
            <a:ext cx="28575" cy="864394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8" name="Shape 4"/>
          <p:cNvSpPr/>
          <p:nvPr/>
        </p:nvSpPr>
        <p:spPr>
          <a:xfrm>
            <a:off x="392906" y="1407319"/>
            <a:ext cx="357188" cy="357188"/>
          </a:xfrm>
          <a:prstGeom prst="ellipse">
            <a:avLst/>
          </a:prstGeom>
          <a:solidFill>
            <a:srgbClr val="00CC99">
              <a:alpha val="20000"/>
            </a:srgbClr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59" y="1500188"/>
            <a:ext cx="192881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57250" y="1407319"/>
            <a:ext cx="4893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Decentralized Identity</a:t>
            </a:r>
            <a:endParaRPr lang="en-US" sz="1046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1714500"/>
            <a:ext cx="100013" cy="1000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14413" y="1678781"/>
            <a:ext cx="204861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Self-sovereign identity with reputation</a:t>
            </a:r>
            <a:endParaRPr lang="en-US" sz="837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563" y="1714500"/>
            <a:ext cx="100013" cy="1000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514725" y="1678781"/>
            <a:ext cx="16198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Privacy-preserving verification</a:t>
            </a:r>
            <a:endParaRPr lang="en-US" sz="837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0" y="1921669"/>
            <a:ext cx="100013" cy="10001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14413" y="1885950"/>
            <a:ext cx="17984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Cross-chain reputation portability</a:t>
            </a:r>
            <a:endParaRPr lang="en-US" sz="837" dirty="0"/>
          </a:p>
        </p:txBody>
      </p:sp>
      <p:sp>
        <p:nvSpPr>
          <p:cNvPr id="17" name="Shape 9"/>
          <p:cNvSpPr/>
          <p:nvPr/>
        </p:nvSpPr>
        <p:spPr>
          <a:xfrm>
            <a:off x="285750" y="2307431"/>
            <a:ext cx="5572125" cy="864394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18" name="Shape 10"/>
          <p:cNvSpPr/>
          <p:nvPr/>
        </p:nvSpPr>
        <p:spPr>
          <a:xfrm>
            <a:off x="285750" y="2307431"/>
            <a:ext cx="28575" cy="864394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19" name="Shape 11"/>
          <p:cNvSpPr/>
          <p:nvPr/>
        </p:nvSpPr>
        <p:spPr>
          <a:xfrm>
            <a:off x="392906" y="2414588"/>
            <a:ext cx="357188" cy="357188"/>
          </a:xfrm>
          <a:prstGeom prst="ellipse">
            <a:avLst/>
          </a:prstGeom>
          <a:solidFill>
            <a:srgbClr val="00CC99">
              <a:alpha val="20000"/>
            </a:srgbClr>
          </a:solidFill>
          <a:ln/>
        </p:spPr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4" y="2507456"/>
            <a:ext cx="214313" cy="171450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857250" y="2414588"/>
            <a:ext cx="4893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Verification</a:t>
            </a:r>
            <a:endParaRPr lang="en-US" sz="1046" dirty="0"/>
          </a:p>
        </p:txBody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250" y="2721769"/>
            <a:ext cx="100013" cy="100013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1014413" y="2686050"/>
            <a:ext cx="17630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authenticity detection</a:t>
            </a:r>
            <a:endParaRPr lang="en-US" sz="837" dirty="0"/>
          </a:p>
        </p:txBody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7563" y="2721769"/>
            <a:ext cx="100013" cy="100013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3514725" y="2686050"/>
            <a:ext cx="16734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Asset valuation &amp; fraud scoring</a:t>
            </a:r>
            <a:endParaRPr lang="en-US" sz="837" dirty="0"/>
          </a:p>
        </p:txBody>
      </p:sp>
      <p:pic>
        <p:nvPicPr>
          <p:cNvPr id="26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" y="2928938"/>
            <a:ext cx="100013" cy="100013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1014413" y="2893219"/>
            <a:ext cx="14531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Behavioral pattern analysis</a:t>
            </a:r>
            <a:endParaRPr lang="en-US" sz="837" dirty="0"/>
          </a:p>
        </p:txBody>
      </p:sp>
      <p:sp>
        <p:nvSpPr>
          <p:cNvPr id="28" name="Shape 16"/>
          <p:cNvSpPr/>
          <p:nvPr/>
        </p:nvSpPr>
        <p:spPr>
          <a:xfrm>
            <a:off x="285750" y="3314700"/>
            <a:ext cx="5572125" cy="864394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29" name="Shape 17"/>
          <p:cNvSpPr/>
          <p:nvPr/>
        </p:nvSpPr>
        <p:spPr>
          <a:xfrm>
            <a:off x="285750" y="3314700"/>
            <a:ext cx="28575" cy="864394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30" name="Shape 18"/>
          <p:cNvSpPr/>
          <p:nvPr/>
        </p:nvSpPr>
        <p:spPr>
          <a:xfrm>
            <a:off x="392906" y="3421856"/>
            <a:ext cx="357188" cy="357188"/>
          </a:xfrm>
          <a:prstGeom prst="ellipse">
            <a:avLst/>
          </a:prstGeom>
          <a:solidFill>
            <a:srgbClr val="00CC99">
              <a:alpha val="20000"/>
            </a:srgbClr>
          </a:solidFill>
          <a:ln/>
        </p:spPr>
      </p:sp>
      <p:pic>
        <p:nvPicPr>
          <p:cNvPr id="31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775" y="3514725"/>
            <a:ext cx="171450" cy="171450"/>
          </a:xfrm>
          <a:prstGeom prst="rect">
            <a:avLst/>
          </a:prstGeom>
        </p:spPr>
      </p:pic>
      <p:sp>
        <p:nvSpPr>
          <p:cNvPr id="32" name="Text 19"/>
          <p:cNvSpPr/>
          <p:nvPr/>
        </p:nvSpPr>
        <p:spPr>
          <a:xfrm>
            <a:off x="857250" y="3421856"/>
            <a:ext cx="4893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Cross-Chain Bridge</a:t>
            </a:r>
            <a:endParaRPr lang="en-US" sz="1046" dirty="0"/>
          </a:p>
        </p:txBody>
      </p:sp>
      <p:pic>
        <p:nvPicPr>
          <p:cNvPr id="3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250" y="3729038"/>
            <a:ext cx="100013" cy="100013"/>
          </a:xfrm>
          <a:prstGeom prst="rect">
            <a:avLst/>
          </a:prstGeom>
        </p:spPr>
      </p:pic>
      <p:sp>
        <p:nvSpPr>
          <p:cNvPr id="34" name="Text 20"/>
          <p:cNvSpPr/>
          <p:nvPr/>
        </p:nvSpPr>
        <p:spPr>
          <a:xfrm>
            <a:off x="1014413" y="3693319"/>
            <a:ext cx="12671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Seamless asset transfer</a:t>
            </a:r>
            <a:endParaRPr lang="en-US" sz="837" dirty="0"/>
          </a:p>
        </p:txBody>
      </p:sp>
      <p:pic>
        <p:nvPicPr>
          <p:cNvPr id="35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7563" y="3729038"/>
            <a:ext cx="100013" cy="100013"/>
          </a:xfrm>
          <a:prstGeom prst="rect">
            <a:avLst/>
          </a:prstGeom>
        </p:spPr>
      </p:pic>
      <p:sp>
        <p:nvSpPr>
          <p:cNvPr id="36" name="Text 21"/>
          <p:cNvSpPr/>
          <p:nvPr/>
        </p:nvSpPr>
        <p:spPr>
          <a:xfrm>
            <a:off x="3514725" y="3693319"/>
            <a:ext cx="131389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fee calculation</a:t>
            </a:r>
            <a:endParaRPr lang="en-US" sz="837" dirty="0"/>
          </a:p>
        </p:txBody>
      </p:sp>
      <p:pic>
        <p:nvPicPr>
          <p:cNvPr id="37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7250" y="3936206"/>
            <a:ext cx="100013" cy="100013"/>
          </a:xfrm>
          <a:prstGeom prst="rect">
            <a:avLst/>
          </a:prstGeom>
        </p:spPr>
      </p:pic>
      <p:sp>
        <p:nvSpPr>
          <p:cNvPr id="38" name="Text 22"/>
          <p:cNvSpPr/>
          <p:nvPr/>
        </p:nvSpPr>
        <p:spPr>
          <a:xfrm>
            <a:off x="1014413" y="3900488"/>
            <a:ext cx="17524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Complete transaction audit trails</a:t>
            </a:r>
            <a:endParaRPr lang="en-US" sz="837" dirty="0"/>
          </a:p>
        </p:txBody>
      </p:sp>
      <p:pic>
        <p:nvPicPr>
          <p:cNvPr id="39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72188" y="1771650"/>
            <a:ext cx="2786063" cy="2143125"/>
          </a:xfrm>
          <a:prstGeom prst="rect">
            <a:avLst/>
          </a:prstGeom>
        </p:spPr>
      </p:pic>
      <p:sp>
        <p:nvSpPr>
          <p:cNvPr id="40" name="Text 23"/>
          <p:cNvSpPr/>
          <p:nvPr/>
        </p:nvSpPr>
        <p:spPr>
          <a:xfrm>
            <a:off x="6072188" y="4021931"/>
            <a:ext cx="27860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Additional Components:</a:t>
            </a:r>
            <a:endParaRPr lang="en-US" sz="837" dirty="0"/>
          </a:p>
        </p:txBody>
      </p:sp>
      <p:pic>
        <p:nvPicPr>
          <p:cNvPr id="41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267" y="4257675"/>
            <a:ext cx="128588" cy="114300"/>
          </a:xfrm>
          <a:prstGeom prst="rect">
            <a:avLst/>
          </a:prstGeom>
        </p:spPr>
      </p:pic>
      <p:sp>
        <p:nvSpPr>
          <p:cNvPr id="42" name="Text 24"/>
          <p:cNvSpPr/>
          <p:nvPr/>
        </p:nvSpPr>
        <p:spPr>
          <a:xfrm>
            <a:off x="6387573" y="4236244"/>
            <a:ext cx="11354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Verified Marketplace</a:t>
            </a:r>
            <a:endParaRPr lang="en-US" sz="837" dirty="0"/>
          </a:p>
        </p:txBody>
      </p:sp>
      <p:pic>
        <p:nvPicPr>
          <p:cNvPr id="43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5225" y="4257675"/>
            <a:ext cx="114300" cy="114300"/>
          </a:xfrm>
          <a:prstGeom prst="rect">
            <a:avLst/>
          </a:prstGeom>
        </p:spPr>
      </p:pic>
      <p:sp>
        <p:nvSpPr>
          <p:cNvPr id="44" name="Text 25"/>
          <p:cNvSpPr/>
          <p:nvPr/>
        </p:nvSpPr>
        <p:spPr>
          <a:xfrm>
            <a:off x="7975243" y="4236244"/>
            <a:ext cx="7318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DeFi Lending</a:t>
            </a:r>
            <a:endParaRPr lang="en-US" sz="837" dirty="0"/>
          </a:p>
        </p:txBody>
      </p:sp>
      <p:sp>
        <p:nvSpPr>
          <p:cNvPr id="45" name="Text 26"/>
          <p:cNvSpPr/>
          <p:nvPr/>
        </p:nvSpPr>
        <p:spPr>
          <a:xfrm>
            <a:off x="8935743" y="4843463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313446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Architecture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366" y="371475"/>
            <a:ext cx="214313" cy="2143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885825"/>
            <a:ext cx="4179094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 on Internet Computer Protocol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1321594"/>
            <a:ext cx="2035969" cy="528638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285750" y="1321594"/>
            <a:ext cx="21431" cy="528638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8" name="Text 4"/>
          <p:cNvSpPr/>
          <p:nvPr/>
        </p:nvSpPr>
        <p:spPr>
          <a:xfrm>
            <a:off x="371475" y="1407319"/>
            <a:ext cx="18645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Backend Canister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371475" y="1614488"/>
            <a:ext cx="18645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Core identity &amp; file services</a:t>
            </a:r>
            <a:endParaRPr lang="en-US" sz="732" dirty="0"/>
          </a:p>
        </p:txBody>
      </p:sp>
      <p:sp>
        <p:nvSpPr>
          <p:cNvPr id="10" name="Shape 6"/>
          <p:cNvSpPr/>
          <p:nvPr/>
        </p:nvSpPr>
        <p:spPr>
          <a:xfrm>
            <a:off x="2428875" y="1321594"/>
            <a:ext cx="2035969" cy="528638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2428875" y="1321594"/>
            <a:ext cx="21431" cy="528638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12" name="Text 8"/>
          <p:cNvSpPr/>
          <p:nvPr/>
        </p:nvSpPr>
        <p:spPr>
          <a:xfrm>
            <a:off x="2514600" y="1407319"/>
            <a:ext cx="18645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Verifier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2514600" y="1614488"/>
            <a:ext cx="18645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Machine learning verification engine</a:t>
            </a:r>
            <a:endParaRPr lang="en-US" sz="732" dirty="0"/>
          </a:p>
        </p:txBody>
      </p:sp>
      <p:sp>
        <p:nvSpPr>
          <p:cNvPr id="14" name="Shape 10"/>
          <p:cNvSpPr/>
          <p:nvPr/>
        </p:nvSpPr>
        <p:spPr>
          <a:xfrm>
            <a:off x="285750" y="1957388"/>
            <a:ext cx="2035969" cy="528638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15" name="Shape 11"/>
          <p:cNvSpPr/>
          <p:nvPr/>
        </p:nvSpPr>
        <p:spPr>
          <a:xfrm>
            <a:off x="285750" y="1957388"/>
            <a:ext cx="21431" cy="528638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16" name="Text 12"/>
          <p:cNvSpPr/>
          <p:nvPr/>
        </p:nvSpPr>
        <p:spPr>
          <a:xfrm>
            <a:off x="371475" y="2043113"/>
            <a:ext cx="18645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Marketplace</a:t>
            </a:r>
            <a:endParaRPr lang="en-US" sz="837" dirty="0"/>
          </a:p>
        </p:txBody>
      </p:sp>
      <p:sp>
        <p:nvSpPr>
          <p:cNvPr id="17" name="Text 13"/>
          <p:cNvSpPr/>
          <p:nvPr/>
        </p:nvSpPr>
        <p:spPr>
          <a:xfrm>
            <a:off x="371475" y="2250281"/>
            <a:ext cx="18645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Asset trading with confidence scoring</a:t>
            </a:r>
            <a:endParaRPr lang="en-US" sz="732" dirty="0"/>
          </a:p>
        </p:txBody>
      </p:sp>
      <p:sp>
        <p:nvSpPr>
          <p:cNvPr id="18" name="Shape 14"/>
          <p:cNvSpPr/>
          <p:nvPr/>
        </p:nvSpPr>
        <p:spPr>
          <a:xfrm>
            <a:off x="2428875" y="1957388"/>
            <a:ext cx="2035969" cy="528638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19" name="Shape 15"/>
          <p:cNvSpPr/>
          <p:nvPr/>
        </p:nvSpPr>
        <p:spPr>
          <a:xfrm>
            <a:off x="2428875" y="1957388"/>
            <a:ext cx="21431" cy="528638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20" name="Text 16"/>
          <p:cNvSpPr/>
          <p:nvPr/>
        </p:nvSpPr>
        <p:spPr>
          <a:xfrm>
            <a:off x="2514600" y="2043113"/>
            <a:ext cx="18645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Lending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2514600" y="2250281"/>
            <a:ext cx="18645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 protocols for verified assets</a:t>
            </a:r>
            <a:endParaRPr lang="en-US" sz="732" dirty="0"/>
          </a:p>
        </p:txBody>
      </p:sp>
      <p:sp>
        <p:nvSpPr>
          <p:cNvPr id="22" name="Shape 18"/>
          <p:cNvSpPr/>
          <p:nvPr/>
        </p:nvSpPr>
        <p:spPr>
          <a:xfrm>
            <a:off x="285750" y="2593181"/>
            <a:ext cx="2035969" cy="528638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23" name="Shape 19"/>
          <p:cNvSpPr/>
          <p:nvPr/>
        </p:nvSpPr>
        <p:spPr>
          <a:xfrm>
            <a:off x="285750" y="2593181"/>
            <a:ext cx="21431" cy="528638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24" name="Text 20"/>
          <p:cNvSpPr/>
          <p:nvPr/>
        </p:nvSpPr>
        <p:spPr>
          <a:xfrm>
            <a:off x="371475" y="2678906"/>
            <a:ext cx="18645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</a:t>
            </a:r>
            <a:endParaRPr lang="en-US" sz="837" dirty="0"/>
          </a:p>
        </p:txBody>
      </p:sp>
      <p:sp>
        <p:nvSpPr>
          <p:cNvPr id="25" name="Text 21"/>
          <p:cNvSpPr/>
          <p:nvPr/>
        </p:nvSpPr>
        <p:spPr>
          <a:xfrm>
            <a:off x="371475" y="2886075"/>
            <a:ext cx="18645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React-based user interface</a:t>
            </a:r>
            <a:endParaRPr lang="en-US" sz="732" dirty="0"/>
          </a:p>
        </p:txBody>
      </p:sp>
      <p:pic>
        <p:nvPicPr>
          <p:cNvPr id="2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9" y="3264694"/>
            <a:ext cx="3571875" cy="857250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4679156" y="885825"/>
            <a:ext cx="4179094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Cross-Chain Integration</a:t>
            </a:r>
            <a:endParaRPr lang="en-US" sz="1350" dirty="0"/>
          </a:p>
        </p:txBody>
      </p:sp>
      <p:sp>
        <p:nvSpPr>
          <p:cNvPr id="28" name="Shape 23"/>
          <p:cNvSpPr/>
          <p:nvPr/>
        </p:nvSpPr>
        <p:spPr>
          <a:xfrm>
            <a:off x="4679156" y="1321594"/>
            <a:ext cx="171450" cy="171450"/>
          </a:xfrm>
          <a:prstGeom prst="ellipse">
            <a:avLst/>
          </a:prstGeom>
          <a:solidFill>
            <a:srgbClr val="00CC99">
              <a:alpha val="20000"/>
            </a:srgbClr>
          </a:solidFill>
          <a:ln/>
        </p:spPr>
      </p:sp>
      <p:sp>
        <p:nvSpPr>
          <p:cNvPr id="29" name="Text 24"/>
          <p:cNvSpPr/>
          <p:nvPr/>
        </p:nvSpPr>
        <p:spPr>
          <a:xfrm>
            <a:off x="4679156" y="1321594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₿</a:t>
            </a:r>
            <a:endParaRPr lang="en-US" sz="837" dirty="0"/>
          </a:p>
        </p:txBody>
      </p:sp>
      <p:sp>
        <p:nvSpPr>
          <p:cNvPr id="30" name="Text 25"/>
          <p:cNvSpPr/>
          <p:nvPr/>
        </p:nvSpPr>
        <p:spPr>
          <a:xfrm>
            <a:off x="4922044" y="1321594"/>
            <a:ext cx="75095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Bitcoin bridge</a:t>
            </a:r>
            <a:endParaRPr lang="en-US" sz="837" dirty="0"/>
          </a:p>
        </p:txBody>
      </p:sp>
      <p:sp>
        <p:nvSpPr>
          <p:cNvPr id="31" name="Shape 26"/>
          <p:cNvSpPr/>
          <p:nvPr/>
        </p:nvSpPr>
        <p:spPr>
          <a:xfrm>
            <a:off x="4679156" y="1550194"/>
            <a:ext cx="171450" cy="171450"/>
          </a:xfrm>
          <a:prstGeom prst="ellipse">
            <a:avLst/>
          </a:prstGeom>
          <a:solidFill>
            <a:srgbClr val="00CC99">
              <a:alpha val="20000"/>
            </a:srgbClr>
          </a:solidFill>
          <a:ln/>
        </p:spPr>
      </p:sp>
      <p:sp>
        <p:nvSpPr>
          <p:cNvPr id="32" name="Text 27"/>
          <p:cNvSpPr/>
          <p:nvPr/>
        </p:nvSpPr>
        <p:spPr>
          <a:xfrm>
            <a:off x="4679156" y="1550194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Ξ</a:t>
            </a:r>
            <a:endParaRPr lang="en-US" sz="837" dirty="0"/>
          </a:p>
        </p:txBody>
      </p:sp>
      <p:sp>
        <p:nvSpPr>
          <p:cNvPr id="33" name="Text 28"/>
          <p:cNvSpPr/>
          <p:nvPr/>
        </p:nvSpPr>
        <p:spPr>
          <a:xfrm>
            <a:off x="4922044" y="1550194"/>
            <a:ext cx="90859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Ethereum bridge</a:t>
            </a:r>
            <a:endParaRPr lang="en-US" sz="837" dirty="0"/>
          </a:p>
        </p:txBody>
      </p:sp>
      <p:sp>
        <p:nvSpPr>
          <p:cNvPr id="34" name="Shape 29"/>
          <p:cNvSpPr/>
          <p:nvPr/>
        </p:nvSpPr>
        <p:spPr>
          <a:xfrm>
            <a:off x="4679156" y="1778794"/>
            <a:ext cx="171450" cy="171450"/>
          </a:xfrm>
          <a:prstGeom prst="ellipse">
            <a:avLst/>
          </a:prstGeom>
          <a:solidFill>
            <a:srgbClr val="00CC99">
              <a:alpha val="20000"/>
            </a:srgbClr>
          </a:solidFill>
          <a:ln/>
        </p:spPr>
      </p:sp>
      <p:sp>
        <p:nvSpPr>
          <p:cNvPr id="35" name="Text 30"/>
          <p:cNvSpPr/>
          <p:nvPr/>
        </p:nvSpPr>
        <p:spPr>
          <a:xfrm>
            <a:off x="4679156" y="1778794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◎</a:t>
            </a:r>
            <a:endParaRPr lang="en-US" sz="837" dirty="0"/>
          </a:p>
        </p:txBody>
      </p:sp>
      <p:sp>
        <p:nvSpPr>
          <p:cNvPr id="36" name="Text 31"/>
          <p:cNvSpPr/>
          <p:nvPr/>
        </p:nvSpPr>
        <p:spPr>
          <a:xfrm>
            <a:off x="4922044" y="1778794"/>
            <a:ext cx="74205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Solana bridge</a:t>
            </a:r>
            <a:endParaRPr lang="en-US" sz="837" dirty="0"/>
          </a:p>
        </p:txBody>
      </p:sp>
      <p:sp>
        <p:nvSpPr>
          <p:cNvPr id="37" name="Shape 32"/>
          <p:cNvSpPr/>
          <p:nvPr/>
        </p:nvSpPr>
        <p:spPr>
          <a:xfrm>
            <a:off x="4679156" y="2007394"/>
            <a:ext cx="171450" cy="171450"/>
          </a:xfrm>
          <a:prstGeom prst="ellipse">
            <a:avLst/>
          </a:prstGeom>
          <a:solidFill>
            <a:srgbClr val="00CC99">
              <a:alpha val="20000"/>
            </a:srgbClr>
          </a:solidFill>
          <a:ln/>
        </p:spPr>
      </p:sp>
      <p:sp>
        <p:nvSpPr>
          <p:cNvPr id="38" name="Text 33"/>
          <p:cNvSpPr/>
          <p:nvPr/>
        </p:nvSpPr>
        <p:spPr>
          <a:xfrm>
            <a:off x="4679156" y="2007394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∞</a:t>
            </a:r>
            <a:endParaRPr lang="en-US" sz="837" dirty="0"/>
          </a:p>
        </p:txBody>
      </p:sp>
      <p:sp>
        <p:nvSpPr>
          <p:cNvPr id="39" name="Text 34"/>
          <p:cNvSpPr/>
          <p:nvPr/>
        </p:nvSpPr>
        <p:spPr>
          <a:xfrm>
            <a:off x="4922044" y="2007394"/>
            <a:ext cx="55414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Native ICP</a:t>
            </a:r>
            <a:endParaRPr lang="en-US" sz="837" dirty="0"/>
          </a:p>
        </p:txBody>
      </p:sp>
      <p:sp>
        <p:nvSpPr>
          <p:cNvPr id="40" name="Text 35"/>
          <p:cNvSpPr/>
          <p:nvPr/>
        </p:nvSpPr>
        <p:spPr>
          <a:xfrm>
            <a:off x="4679156" y="2321719"/>
            <a:ext cx="4179094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AI/ML Stack</a:t>
            </a:r>
            <a:endParaRPr lang="en-US" sz="1350" dirty="0"/>
          </a:p>
        </p:txBody>
      </p:sp>
      <p:pic>
        <p:nvPicPr>
          <p:cNvPr id="4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56" y="2786063"/>
            <a:ext cx="85725" cy="114300"/>
          </a:xfrm>
          <a:prstGeom prst="rect">
            <a:avLst/>
          </a:prstGeom>
        </p:spPr>
      </p:pic>
      <p:sp>
        <p:nvSpPr>
          <p:cNvPr id="42" name="Text 36"/>
          <p:cNvSpPr/>
          <p:nvPr/>
        </p:nvSpPr>
        <p:spPr>
          <a:xfrm>
            <a:off x="4836319" y="2757488"/>
            <a:ext cx="21388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OCR &amp; authenticity detection</a:t>
            </a:r>
            <a:endParaRPr lang="en-US" sz="837" dirty="0"/>
          </a:p>
        </p:txBody>
      </p:sp>
      <p:pic>
        <p:nvPicPr>
          <p:cNvPr id="4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156" y="3014663"/>
            <a:ext cx="114300" cy="114300"/>
          </a:xfrm>
          <a:prstGeom prst="rect">
            <a:avLst/>
          </a:prstGeom>
        </p:spPr>
      </p:pic>
      <p:sp>
        <p:nvSpPr>
          <p:cNvPr id="44" name="Text 37"/>
          <p:cNvSpPr/>
          <p:nvPr/>
        </p:nvSpPr>
        <p:spPr>
          <a:xfrm>
            <a:off x="4864894" y="2986088"/>
            <a:ext cx="16371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Behavioral analysis algorithms</a:t>
            </a:r>
            <a:endParaRPr lang="en-US" sz="837" dirty="0"/>
          </a:p>
        </p:txBody>
      </p:sp>
      <p:pic>
        <p:nvPicPr>
          <p:cNvPr id="4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56" y="3243263"/>
            <a:ext cx="114300" cy="114300"/>
          </a:xfrm>
          <a:prstGeom prst="rect">
            <a:avLst/>
          </a:prstGeom>
        </p:spPr>
      </p:pic>
      <p:sp>
        <p:nvSpPr>
          <p:cNvPr id="46" name="Text 38"/>
          <p:cNvSpPr/>
          <p:nvPr/>
        </p:nvSpPr>
        <p:spPr>
          <a:xfrm>
            <a:off x="4864894" y="3214688"/>
            <a:ext cx="116016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Fraud scoring models</a:t>
            </a:r>
            <a:endParaRPr lang="en-US" sz="837" dirty="0"/>
          </a:p>
        </p:txBody>
      </p:sp>
      <p:pic>
        <p:nvPicPr>
          <p:cNvPr id="4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156" y="3471863"/>
            <a:ext cx="142875" cy="114300"/>
          </a:xfrm>
          <a:prstGeom prst="rect">
            <a:avLst/>
          </a:prstGeom>
        </p:spPr>
      </p:pic>
      <p:sp>
        <p:nvSpPr>
          <p:cNvPr id="48" name="Text 39"/>
          <p:cNvSpPr/>
          <p:nvPr/>
        </p:nvSpPr>
        <p:spPr>
          <a:xfrm>
            <a:off x="4893469" y="3443288"/>
            <a:ext cx="126943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Asset valuation engines</a:t>
            </a:r>
            <a:endParaRPr lang="en-US" sz="837" dirty="0"/>
          </a:p>
        </p:txBody>
      </p:sp>
      <p:sp>
        <p:nvSpPr>
          <p:cNvPr id="49" name="Text 40"/>
          <p:cNvSpPr/>
          <p:nvPr/>
        </p:nvSpPr>
        <p:spPr>
          <a:xfrm>
            <a:off x="8935743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292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259669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Opportunity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604" y="371475"/>
            <a:ext cx="214313" cy="2143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885825"/>
            <a:ext cx="4179094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Addressable Market (TAM):</a:t>
            </a:r>
            <a:endParaRPr lang="en-US" sz="1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371600"/>
            <a:ext cx="4179094" cy="2000250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59" y="3514725"/>
            <a:ext cx="3571875" cy="142875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4679156" y="885825"/>
            <a:ext cx="4179094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Target Users:</a:t>
            </a:r>
            <a:endParaRPr lang="en-US" sz="1350" dirty="0"/>
          </a:p>
        </p:txBody>
      </p:sp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156" y="1403747"/>
            <a:ext cx="171450" cy="128588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4922044" y="1380530"/>
            <a:ext cx="53519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Primary:</a:t>
            </a:r>
            <a:endParaRPr lang="en-US" sz="942" dirty="0"/>
          </a:p>
        </p:txBody>
      </p:sp>
      <p:sp>
        <p:nvSpPr>
          <p:cNvPr id="11" name="Text 4"/>
          <p:cNvSpPr/>
          <p:nvPr/>
        </p:nvSpPr>
        <p:spPr>
          <a:xfrm>
            <a:off x="5457239" y="1380530"/>
            <a:ext cx="322099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DeFi users seeking reputation portability (50M users)</a:t>
            </a:r>
            <a:endParaRPr lang="en-US" sz="942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56" y="1800225"/>
            <a:ext cx="163023" cy="12858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4913616" y="1680567"/>
            <a:ext cx="6901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Secondary:</a:t>
            </a:r>
            <a:endParaRPr lang="en-US" sz="942" dirty="0"/>
          </a:p>
        </p:txBody>
      </p:sp>
      <p:sp>
        <p:nvSpPr>
          <p:cNvPr id="14" name="Text 6"/>
          <p:cNvSpPr/>
          <p:nvPr/>
        </p:nvSpPr>
        <p:spPr>
          <a:xfrm>
            <a:off x="5603770" y="1680567"/>
            <a:ext cx="305783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NFT traders needing authenticity verification (25M </a:t>
            </a:r>
            <a:endParaRPr lang="en-US" sz="942" dirty="0"/>
          </a:p>
        </p:txBody>
      </p:sp>
      <p:sp>
        <p:nvSpPr>
          <p:cNvPr id="15" name="Text 7"/>
          <p:cNvSpPr/>
          <p:nvPr/>
        </p:nvSpPr>
        <p:spPr>
          <a:xfrm>
            <a:off x="4913616" y="1873448"/>
            <a:ext cx="3668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users)</a:t>
            </a:r>
            <a:endParaRPr lang="en-US" sz="942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156" y="2196703"/>
            <a:ext cx="171450" cy="12858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4922044" y="2173486"/>
            <a:ext cx="52286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Tertiary:</a:t>
            </a:r>
            <a:endParaRPr lang="en-US" sz="942" dirty="0"/>
          </a:p>
        </p:txBody>
      </p:sp>
      <p:sp>
        <p:nvSpPr>
          <p:cNvPr id="18" name="Text 9"/>
          <p:cNvSpPr/>
          <p:nvPr/>
        </p:nvSpPr>
        <p:spPr>
          <a:xfrm>
            <a:off x="5444905" y="2173486"/>
            <a:ext cx="193846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Cross-chain traders (15M users)</a:t>
            </a:r>
            <a:endParaRPr lang="en-US" sz="942" dirty="0"/>
          </a:p>
        </p:txBody>
      </p:sp>
      <p:sp>
        <p:nvSpPr>
          <p:cNvPr id="19" name="Text 10"/>
          <p:cNvSpPr/>
          <p:nvPr/>
        </p:nvSpPr>
        <p:spPr>
          <a:xfrm>
            <a:off x="4679156" y="2464594"/>
            <a:ext cx="4179094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Validation:</a:t>
            </a:r>
            <a:endParaRPr lang="en-US" sz="1350" dirty="0"/>
          </a:p>
        </p:txBody>
      </p:sp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156" y="2982516"/>
            <a:ext cx="128588" cy="128588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4879181" y="2950369"/>
            <a:ext cx="306824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95% of surveyed users want cross-chain reputation</a:t>
            </a:r>
            <a:endParaRPr lang="en-US" sz="942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156" y="3282553"/>
            <a:ext cx="128588" cy="128588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4879181" y="3250406"/>
            <a:ext cx="260133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78% would pay premium for verified assets</a:t>
            </a:r>
            <a:endParaRPr lang="en-US" sz="942" dirty="0"/>
          </a:p>
        </p:txBody>
      </p:sp>
      <p:pic>
        <p:nvPicPr>
          <p:cNvPr id="2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9156" y="3582591"/>
            <a:ext cx="128588" cy="128588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4879181" y="3550444"/>
            <a:ext cx="294132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$3.8B annual fraud loss creates massive demand</a:t>
            </a:r>
            <a:endParaRPr lang="en-US" sz="942" dirty="0"/>
          </a:p>
        </p:txBody>
      </p:sp>
      <p:sp>
        <p:nvSpPr>
          <p:cNvPr id="26" name="Text 14"/>
          <p:cNvSpPr/>
          <p:nvPr/>
        </p:nvSpPr>
        <p:spPr>
          <a:xfrm>
            <a:off x="8935743" y="4914900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292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302825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Competitive Advantage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159" y="371475"/>
            <a:ext cx="241102" cy="2143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885825"/>
            <a:ext cx="5014913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Makes Us Different: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1371600"/>
            <a:ext cx="1664605" cy="317897"/>
          </a:xfrm>
          <a:prstGeom prst="rect">
            <a:avLst/>
          </a:prstGeom>
          <a:solidFill>
            <a:srgbClr val="0066CC">
              <a:alpha val="10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285750" y="1682353"/>
            <a:ext cx="1664605" cy="7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8" name="Text 4"/>
          <p:cNvSpPr/>
          <p:nvPr/>
        </p:nvSpPr>
        <p:spPr>
          <a:xfrm>
            <a:off x="285750" y="1371600"/>
            <a:ext cx="1664605" cy="31789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Feature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1950355" y="1371600"/>
            <a:ext cx="1708054" cy="317897"/>
          </a:xfrm>
          <a:prstGeom prst="rect">
            <a:avLst/>
          </a:prstGeom>
          <a:solidFill>
            <a:srgbClr val="0066CC">
              <a:alpha val="10000"/>
            </a:srgbClr>
          </a:solidFill>
          <a:ln/>
        </p:spPr>
      </p:sp>
      <p:sp>
        <p:nvSpPr>
          <p:cNvPr id="10" name="Shape 6"/>
          <p:cNvSpPr/>
          <p:nvPr/>
        </p:nvSpPr>
        <p:spPr>
          <a:xfrm>
            <a:off x="1950355" y="1682353"/>
            <a:ext cx="1708054" cy="7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11" name="Text 7"/>
          <p:cNvSpPr/>
          <p:nvPr/>
        </p:nvSpPr>
        <p:spPr>
          <a:xfrm>
            <a:off x="1950355" y="1371600"/>
            <a:ext cx="1708054" cy="31789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Competitors</a:t>
            </a:r>
            <a:endParaRPr lang="en-US" sz="837" dirty="0"/>
          </a:p>
        </p:txBody>
      </p:sp>
      <p:sp>
        <p:nvSpPr>
          <p:cNvPr id="12" name="Shape 8"/>
          <p:cNvSpPr/>
          <p:nvPr/>
        </p:nvSpPr>
        <p:spPr>
          <a:xfrm>
            <a:off x="3658409" y="1371600"/>
            <a:ext cx="1642253" cy="317897"/>
          </a:xfrm>
          <a:prstGeom prst="rect">
            <a:avLst/>
          </a:prstGeom>
          <a:solidFill>
            <a:srgbClr val="0066CC">
              <a:alpha val="10000"/>
            </a:srgbClr>
          </a:solidFill>
          <a:ln/>
        </p:spPr>
      </p:sp>
      <p:sp>
        <p:nvSpPr>
          <p:cNvPr id="13" name="Shape 9"/>
          <p:cNvSpPr/>
          <p:nvPr/>
        </p:nvSpPr>
        <p:spPr>
          <a:xfrm>
            <a:off x="3658409" y="1682353"/>
            <a:ext cx="1642253" cy="7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14" name="Text 10"/>
          <p:cNvSpPr/>
          <p:nvPr/>
        </p:nvSpPr>
        <p:spPr>
          <a:xfrm>
            <a:off x="3658409" y="1371600"/>
            <a:ext cx="1642253" cy="31789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Global Trust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285750" y="1685925"/>
            <a:ext cx="1664605" cy="31789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Cross-Chain Identity</a:t>
            </a:r>
            <a:endParaRPr lang="en-US" sz="837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029" y="1773436"/>
            <a:ext cx="80367" cy="12858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506396" y="1764506"/>
            <a:ext cx="676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Single chain</a:t>
            </a:r>
            <a:endParaRPr lang="en-US" sz="837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868" y="1773436"/>
            <a:ext cx="128588" cy="12858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276455" y="1764506"/>
            <a:ext cx="5347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4+ chains</a:t>
            </a:r>
            <a:endParaRPr lang="en-US" sz="837" dirty="0"/>
          </a:p>
        </p:txBody>
      </p:sp>
      <p:sp>
        <p:nvSpPr>
          <p:cNvPr id="20" name="Shape 14"/>
          <p:cNvSpPr/>
          <p:nvPr/>
        </p:nvSpPr>
        <p:spPr>
          <a:xfrm>
            <a:off x="285750" y="2003822"/>
            <a:ext cx="5014913" cy="321469"/>
          </a:xfrm>
          <a:prstGeom prst="rect">
            <a:avLst/>
          </a:prstGeom>
          <a:solidFill>
            <a:srgbClr val="00CC99">
              <a:alpha val="5000"/>
            </a:srgbClr>
          </a:solidFill>
          <a:ln/>
        </p:spPr>
      </p:sp>
      <p:sp>
        <p:nvSpPr>
          <p:cNvPr id="21" name="Text 15"/>
          <p:cNvSpPr/>
          <p:nvPr/>
        </p:nvSpPr>
        <p:spPr>
          <a:xfrm>
            <a:off x="285750" y="2003822"/>
            <a:ext cx="1664605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Verification</a:t>
            </a:r>
            <a:endParaRPr lang="en-US" sz="837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749" y="2094905"/>
            <a:ext cx="80367" cy="12858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524116" y="2085975"/>
            <a:ext cx="640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Basic/None</a:t>
            </a:r>
            <a:endParaRPr lang="en-US" sz="837" dirty="0"/>
          </a:p>
        </p:txBody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793" y="2094905"/>
            <a:ext cx="128588" cy="128588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4132380" y="2085975"/>
            <a:ext cx="82287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Multi-model AI</a:t>
            </a:r>
            <a:endParaRPr lang="en-US" sz="837" dirty="0"/>
          </a:p>
        </p:txBody>
      </p:sp>
      <p:sp>
        <p:nvSpPr>
          <p:cNvPr id="26" name="Text 18"/>
          <p:cNvSpPr/>
          <p:nvPr/>
        </p:nvSpPr>
        <p:spPr>
          <a:xfrm>
            <a:off x="285750" y="2325291"/>
            <a:ext cx="1664605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Asset Marketplace</a:t>
            </a:r>
            <a:endParaRPr lang="en-US" sz="837" dirty="0"/>
          </a:p>
        </p:txBody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5045" y="2416373"/>
            <a:ext cx="80367" cy="128588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2315412" y="2407444"/>
            <a:ext cx="10583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Separate platforms</a:t>
            </a:r>
            <a:endParaRPr lang="en-US" sz="837" dirty="0"/>
          </a:p>
        </p:txBody>
      </p:sp>
      <p:pic>
        <p:nvPicPr>
          <p:cNvPr id="2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5135" y="2416373"/>
            <a:ext cx="128588" cy="128588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4243722" y="2407444"/>
            <a:ext cx="6002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Integrated</a:t>
            </a:r>
            <a:endParaRPr lang="en-US" sz="837" dirty="0"/>
          </a:p>
        </p:txBody>
      </p:sp>
      <p:sp>
        <p:nvSpPr>
          <p:cNvPr id="31" name="Shape 21"/>
          <p:cNvSpPr/>
          <p:nvPr/>
        </p:nvSpPr>
        <p:spPr>
          <a:xfrm>
            <a:off x="285750" y="2646759"/>
            <a:ext cx="5014913" cy="321469"/>
          </a:xfrm>
          <a:prstGeom prst="rect">
            <a:avLst/>
          </a:prstGeom>
          <a:solidFill>
            <a:srgbClr val="00CC99">
              <a:alpha val="5000"/>
            </a:srgbClr>
          </a:solidFill>
          <a:ln/>
        </p:spPr>
      </p:sp>
      <p:sp>
        <p:nvSpPr>
          <p:cNvPr id="32" name="Text 22"/>
          <p:cNvSpPr/>
          <p:nvPr/>
        </p:nvSpPr>
        <p:spPr>
          <a:xfrm>
            <a:off x="285750" y="2646759"/>
            <a:ext cx="1664605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 Integration</a:t>
            </a:r>
            <a:endParaRPr lang="en-US" sz="837" dirty="0"/>
          </a:p>
        </p:txBody>
      </p:sp>
      <p:pic>
        <p:nvPicPr>
          <p:cNvPr id="3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8449" y="2737842"/>
            <a:ext cx="80367" cy="128588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2628816" y="2728913"/>
            <a:ext cx="4314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Limited</a:t>
            </a:r>
            <a:endParaRPr lang="en-US" sz="837" dirty="0"/>
          </a:p>
        </p:txBody>
      </p:sp>
      <p:pic>
        <p:nvPicPr>
          <p:cNvPr id="3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3238" y="2737842"/>
            <a:ext cx="128588" cy="128588"/>
          </a:xfrm>
          <a:prstGeom prst="rect">
            <a:avLst/>
          </a:prstGeom>
        </p:spPr>
      </p:pic>
      <p:sp>
        <p:nvSpPr>
          <p:cNvPr id="36" name="Text 24"/>
          <p:cNvSpPr/>
          <p:nvPr/>
        </p:nvSpPr>
        <p:spPr>
          <a:xfrm>
            <a:off x="4071826" y="2728913"/>
            <a:ext cx="9440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Full lending suite</a:t>
            </a:r>
            <a:endParaRPr lang="en-US" sz="837" dirty="0"/>
          </a:p>
        </p:txBody>
      </p:sp>
      <p:sp>
        <p:nvSpPr>
          <p:cNvPr id="37" name="Text 25"/>
          <p:cNvSpPr/>
          <p:nvPr/>
        </p:nvSpPr>
        <p:spPr>
          <a:xfrm>
            <a:off x="285750" y="2968228"/>
            <a:ext cx="1664605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Privacy Controls</a:t>
            </a:r>
            <a:endParaRPr lang="en-US" sz="837" dirty="0"/>
          </a:p>
        </p:txBody>
      </p:sp>
      <p:pic>
        <p:nvPicPr>
          <p:cNvPr id="3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7278" y="3059311"/>
            <a:ext cx="80367" cy="128588"/>
          </a:xfrm>
          <a:prstGeom prst="rect">
            <a:avLst/>
          </a:prstGeom>
        </p:spPr>
      </p:pic>
      <p:sp>
        <p:nvSpPr>
          <p:cNvPr id="39" name="Text 26"/>
          <p:cNvSpPr/>
          <p:nvPr/>
        </p:nvSpPr>
        <p:spPr>
          <a:xfrm>
            <a:off x="2457645" y="3050381"/>
            <a:ext cx="7738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All-or-nothing</a:t>
            </a:r>
            <a:endParaRPr lang="en-US" sz="837" dirty="0"/>
          </a:p>
        </p:txBody>
      </p:sp>
      <p:pic>
        <p:nvPicPr>
          <p:cNvPr id="4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4895" y="3059311"/>
            <a:ext cx="128588" cy="128588"/>
          </a:xfrm>
          <a:prstGeom prst="rect">
            <a:avLst/>
          </a:prstGeom>
        </p:spPr>
      </p:pic>
      <p:sp>
        <p:nvSpPr>
          <p:cNvPr id="41" name="Text 27"/>
          <p:cNvSpPr/>
          <p:nvPr/>
        </p:nvSpPr>
        <p:spPr>
          <a:xfrm>
            <a:off x="4063482" y="3050381"/>
            <a:ext cx="9606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Granular settings</a:t>
            </a:r>
            <a:endParaRPr lang="en-US" sz="837" dirty="0"/>
          </a:p>
        </p:txBody>
      </p:sp>
      <p:sp>
        <p:nvSpPr>
          <p:cNvPr id="42" name="Text 28"/>
          <p:cNvSpPr/>
          <p:nvPr/>
        </p:nvSpPr>
        <p:spPr>
          <a:xfrm>
            <a:off x="285750" y="3436144"/>
            <a:ext cx="5014913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Technical Advantages:</a:t>
            </a:r>
            <a:endParaRPr lang="en-US" sz="1350" dirty="0"/>
          </a:p>
        </p:txBody>
      </p:sp>
      <p:pic>
        <p:nvPicPr>
          <p:cNvPr id="43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5750" y="3943350"/>
            <a:ext cx="85725" cy="114300"/>
          </a:xfrm>
          <a:prstGeom prst="rect">
            <a:avLst/>
          </a:prstGeom>
        </p:spPr>
      </p:pic>
      <p:sp>
        <p:nvSpPr>
          <p:cNvPr id="44" name="Text 29"/>
          <p:cNvSpPr/>
          <p:nvPr/>
        </p:nvSpPr>
        <p:spPr>
          <a:xfrm>
            <a:off x="442913" y="3930848"/>
            <a:ext cx="160195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Internet Computer Speed</a:t>
            </a:r>
            <a:endParaRPr lang="en-US" sz="942" dirty="0"/>
          </a:p>
        </p:txBody>
      </p:sp>
      <p:sp>
        <p:nvSpPr>
          <p:cNvPr id="45" name="Text 30"/>
          <p:cNvSpPr/>
          <p:nvPr/>
        </p:nvSpPr>
        <p:spPr>
          <a:xfrm>
            <a:off x="2044871" y="3930848"/>
            <a:ext cx="12518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Sub-second finality</a:t>
            </a:r>
            <a:endParaRPr lang="en-US" sz="942" dirty="0"/>
          </a:p>
        </p:txBody>
      </p:sp>
      <p:pic>
        <p:nvPicPr>
          <p:cNvPr id="46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750" y="4221956"/>
            <a:ext cx="71438" cy="114300"/>
          </a:xfrm>
          <a:prstGeom prst="rect">
            <a:avLst/>
          </a:prstGeom>
        </p:spPr>
      </p:pic>
      <p:sp>
        <p:nvSpPr>
          <p:cNvPr id="47" name="Text 31"/>
          <p:cNvSpPr/>
          <p:nvPr/>
        </p:nvSpPr>
        <p:spPr>
          <a:xfrm>
            <a:off x="428625" y="4209455"/>
            <a:ext cx="90669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Efficiency</a:t>
            </a:r>
            <a:endParaRPr lang="en-US" sz="942" dirty="0"/>
          </a:p>
        </p:txBody>
      </p:sp>
      <p:sp>
        <p:nvSpPr>
          <p:cNvPr id="48" name="Text 32"/>
          <p:cNvSpPr/>
          <p:nvPr/>
        </p:nvSpPr>
        <p:spPr>
          <a:xfrm>
            <a:off x="1335323" y="4209455"/>
            <a:ext cx="166778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- 99% lower than Ethereum</a:t>
            </a:r>
            <a:endParaRPr lang="en-US" sz="942" dirty="0"/>
          </a:p>
        </p:txBody>
      </p:sp>
      <p:pic>
        <p:nvPicPr>
          <p:cNvPr id="49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750" y="4500563"/>
            <a:ext cx="100013" cy="114300"/>
          </a:xfrm>
          <a:prstGeom prst="rect">
            <a:avLst/>
          </a:prstGeom>
        </p:spPr>
      </p:pic>
      <p:sp>
        <p:nvSpPr>
          <p:cNvPr id="50" name="Text 33"/>
          <p:cNvSpPr/>
          <p:nvPr/>
        </p:nvSpPr>
        <p:spPr>
          <a:xfrm>
            <a:off x="457200" y="4488061"/>
            <a:ext cx="63704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Scalability</a:t>
            </a:r>
            <a:endParaRPr lang="en-US" sz="942" dirty="0"/>
          </a:p>
        </p:txBody>
      </p:sp>
      <p:sp>
        <p:nvSpPr>
          <p:cNvPr id="51" name="Text 34"/>
          <p:cNvSpPr/>
          <p:nvPr/>
        </p:nvSpPr>
        <p:spPr>
          <a:xfrm>
            <a:off x="1094249" y="4488061"/>
            <a:ext cx="143017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Unlimited throughput</a:t>
            </a:r>
            <a:endParaRPr lang="en-US" sz="942" dirty="0"/>
          </a:p>
        </p:txBody>
      </p:sp>
      <p:pic>
        <p:nvPicPr>
          <p:cNvPr id="52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5750" y="4779169"/>
            <a:ext cx="114300" cy="114300"/>
          </a:xfrm>
          <a:prstGeom prst="rect">
            <a:avLst/>
          </a:prstGeom>
        </p:spPr>
      </p:pic>
      <p:sp>
        <p:nvSpPr>
          <p:cNvPr id="53" name="Text 35"/>
          <p:cNvSpPr/>
          <p:nvPr/>
        </p:nvSpPr>
        <p:spPr>
          <a:xfrm>
            <a:off x="471488" y="4766667"/>
            <a:ext cx="50832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</a:t>
            </a:r>
            <a:endParaRPr lang="en-US" sz="942" dirty="0"/>
          </a:p>
        </p:txBody>
      </p:sp>
      <p:sp>
        <p:nvSpPr>
          <p:cNvPr id="54" name="Text 36"/>
          <p:cNvSpPr/>
          <p:nvPr/>
        </p:nvSpPr>
        <p:spPr>
          <a:xfrm>
            <a:off x="979810" y="4766667"/>
            <a:ext cx="15424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Chain-key cryptography</a:t>
            </a:r>
            <a:endParaRPr lang="en-US" sz="942" dirty="0"/>
          </a:p>
        </p:txBody>
      </p:sp>
      <p:pic>
        <p:nvPicPr>
          <p:cNvPr id="55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14975" y="1081134"/>
            <a:ext cx="3343275" cy="1752507"/>
          </a:xfrm>
          <a:prstGeom prst="rect">
            <a:avLst/>
          </a:prstGeom>
        </p:spPr>
      </p:pic>
      <p:sp>
        <p:nvSpPr>
          <p:cNvPr id="56" name="Text 37"/>
          <p:cNvSpPr/>
          <p:nvPr/>
        </p:nvSpPr>
        <p:spPr>
          <a:xfrm>
            <a:off x="8935743" y="5007769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221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182877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 Demo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678" y="371475"/>
            <a:ext cx="267891" cy="2143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885825"/>
            <a:ext cx="8572500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 Demo Features: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1371600"/>
            <a:ext cx="3593753" cy="1443038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285750" y="1371600"/>
            <a:ext cx="28575" cy="1443038"/>
          </a:xfrm>
          <a:prstGeom prst="rect">
            <a:avLst/>
          </a:prstGeom>
          <a:solidFill>
            <a:srgbClr val="0066CC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6" y="1510903"/>
            <a:ext cx="96441" cy="1285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6497" y="1478756"/>
            <a:ext cx="106690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Identity Creation </a:t>
            </a:r>
            <a:endParaRPr lang="en-US" sz="942" dirty="0"/>
          </a:p>
        </p:txBody>
      </p:sp>
      <p:sp>
        <p:nvSpPr>
          <p:cNvPr id="10" name="Text 5"/>
          <p:cNvSpPr/>
          <p:nvPr/>
        </p:nvSpPr>
        <p:spPr>
          <a:xfrm>
            <a:off x="392906" y="1743075"/>
            <a:ext cx="571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DID: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1000125" y="1743075"/>
            <a:ext cx="274364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did:icp:177a76b655d1e2b6ebd32da4ef46257a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392906" y="1950244"/>
            <a:ext cx="571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Score:</a:t>
            </a:r>
            <a:endParaRPr lang="en-US" sz="837" dirty="0"/>
          </a:p>
        </p:txBody>
      </p:sp>
      <p:sp>
        <p:nvSpPr>
          <p:cNvPr id="13" name="Text 8"/>
          <p:cNvSpPr/>
          <p:nvPr/>
        </p:nvSpPr>
        <p:spPr>
          <a:xfrm>
            <a:off x="1000125" y="1950244"/>
            <a:ext cx="54872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55.0/100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392906" y="2157413"/>
            <a:ext cx="571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Controls: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1000125" y="2157413"/>
            <a:ext cx="1646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Privacy settings enabled</a:t>
            </a:r>
            <a:endParaRPr lang="en-US" sz="837" dirty="0"/>
          </a:p>
        </p:txBody>
      </p:sp>
      <p:sp>
        <p:nvSpPr>
          <p:cNvPr id="16" name="Shape 11"/>
          <p:cNvSpPr/>
          <p:nvPr/>
        </p:nvSpPr>
        <p:spPr>
          <a:xfrm>
            <a:off x="3993803" y="1371600"/>
            <a:ext cx="2153338" cy="1443038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3993803" y="1371600"/>
            <a:ext cx="28575" cy="1443038"/>
          </a:xfrm>
          <a:prstGeom prst="rect">
            <a:avLst/>
          </a:prstGeom>
          <a:solidFill>
            <a:srgbClr val="0066CC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9" y="1510903"/>
            <a:ext cx="144661" cy="12858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302770" y="1478756"/>
            <a:ext cx="162202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File Storage &amp; Verification </a:t>
            </a: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4100959" y="1743075"/>
            <a:ext cx="571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Upload: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4708178" y="1743075"/>
            <a:ext cx="130323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test_document.txt (38 bytes)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4100959" y="2121694"/>
            <a:ext cx="571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Hash:</a:t>
            </a:r>
            <a:endParaRPr lang="en-US" sz="837" dirty="0"/>
          </a:p>
        </p:txBody>
      </p:sp>
      <p:sp>
        <p:nvSpPr>
          <p:cNvPr id="23" name="Text 17"/>
          <p:cNvSpPr/>
          <p:nvPr/>
        </p:nvSpPr>
        <p:spPr>
          <a:xfrm>
            <a:off x="4708178" y="2121694"/>
            <a:ext cx="130323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90d85cbe4e80ec4c...</a:t>
            </a:r>
            <a:endParaRPr lang="en-US" sz="837" dirty="0"/>
          </a:p>
        </p:txBody>
      </p:sp>
      <p:sp>
        <p:nvSpPr>
          <p:cNvPr id="24" name="Text 18"/>
          <p:cNvSpPr/>
          <p:nvPr/>
        </p:nvSpPr>
        <p:spPr>
          <a:xfrm>
            <a:off x="4100959" y="2328863"/>
            <a:ext cx="571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Score: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4708178" y="2328863"/>
            <a:ext cx="130323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Authenticity verified</a:t>
            </a:r>
            <a:endParaRPr lang="en-US" sz="837" dirty="0"/>
          </a:p>
        </p:txBody>
      </p:sp>
      <p:sp>
        <p:nvSpPr>
          <p:cNvPr id="26" name="Shape 20"/>
          <p:cNvSpPr/>
          <p:nvPr/>
        </p:nvSpPr>
        <p:spPr>
          <a:xfrm>
            <a:off x="285750" y="2957513"/>
            <a:ext cx="3565178" cy="1443038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27" name="Shape 21"/>
          <p:cNvSpPr/>
          <p:nvPr/>
        </p:nvSpPr>
        <p:spPr>
          <a:xfrm>
            <a:off x="285750" y="2957513"/>
            <a:ext cx="28575" cy="1443038"/>
          </a:xfrm>
          <a:prstGeom prst="rect">
            <a:avLst/>
          </a:prstGeom>
          <a:solidFill>
            <a:srgbClr val="0066CC"/>
          </a:solidFill>
          <a:ln/>
        </p:spPr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3096816"/>
            <a:ext cx="128588" cy="128588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578644" y="3064669"/>
            <a:ext cx="118907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Cross-Chain Bridge </a:t>
            </a:r>
            <a:endParaRPr lang="en-US" sz="942" dirty="0"/>
          </a:p>
        </p:txBody>
      </p:sp>
      <p:sp>
        <p:nvSpPr>
          <p:cNvPr id="30" name="Text 23"/>
          <p:cNvSpPr/>
          <p:nvPr/>
        </p:nvSpPr>
        <p:spPr>
          <a:xfrm>
            <a:off x="392906" y="3328988"/>
            <a:ext cx="571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Transfer:</a:t>
            </a:r>
            <a:endParaRPr lang="en-US" sz="837" dirty="0"/>
          </a:p>
        </p:txBody>
      </p:sp>
      <p:sp>
        <p:nvSpPr>
          <p:cNvPr id="31" name="Text 24"/>
          <p:cNvSpPr/>
          <p:nvPr/>
        </p:nvSpPr>
        <p:spPr>
          <a:xfrm>
            <a:off x="1000125" y="3328988"/>
            <a:ext cx="12346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Bitcoin → Ethereum</a:t>
            </a:r>
            <a:endParaRPr lang="en-US" sz="837" dirty="0"/>
          </a:p>
        </p:txBody>
      </p:sp>
      <p:sp>
        <p:nvSpPr>
          <p:cNvPr id="32" name="Text 25"/>
          <p:cNvSpPr/>
          <p:nvPr/>
        </p:nvSpPr>
        <p:spPr>
          <a:xfrm>
            <a:off x="392906" y="3536156"/>
            <a:ext cx="571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Amount:</a:t>
            </a:r>
            <a:endParaRPr lang="en-US" sz="837" dirty="0"/>
          </a:p>
        </p:txBody>
      </p:sp>
      <p:sp>
        <p:nvSpPr>
          <p:cNvPr id="33" name="Text 26"/>
          <p:cNvSpPr/>
          <p:nvPr/>
        </p:nvSpPr>
        <p:spPr>
          <a:xfrm>
            <a:off x="1000125" y="3536156"/>
            <a:ext cx="8230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50,000 units</a:t>
            </a:r>
            <a:endParaRPr lang="en-US" sz="837" dirty="0"/>
          </a:p>
        </p:txBody>
      </p:sp>
      <p:sp>
        <p:nvSpPr>
          <p:cNvPr id="34" name="Text 27"/>
          <p:cNvSpPr/>
          <p:nvPr/>
        </p:nvSpPr>
        <p:spPr>
          <a:xfrm>
            <a:off x="392906" y="3743325"/>
            <a:ext cx="571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Fee:</a:t>
            </a:r>
            <a:endParaRPr lang="en-US" sz="837" dirty="0"/>
          </a:p>
        </p:txBody>
      </p:sp>
      <p:sp>
        <p:nvSpPr>
          <p:cNvPr id="35" name="Text 28"/>
          <p:cNvSpPr/>
          <p:nvPr/>
        </p:nvSpPr>
        <p:spPr>
          <a:xfrm>
            <a:off x="1000125" y="3743325"/>
            <a:ext cx="178337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1,250 (0.5%) + 1,000 fixed</a:t>
            </a:r>
            <a:endParaRPr lang="en-US" sz="837" dirty="0"/>
          </a:p>
        </p:txBody>
      </p:sp>
      <p:sp>
        <p:nvSpPr>
          <p:cNvPr id="36" name="Shape 29"/>
          <p:cNvSpPr/>
          <p:nvPr/>
        </p:nvSpPr>
        <p:spPr>
          <a:xfrm>
            <a:off x="3993803" y="2957513"/>
            <a:ext cx="2124763" cy="1443038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37" name="Shape 30"/>
          <p:cNvSpPr/>
          <p:nvPr/>
        </p:nvSpPr>
        <p:spPr>
          <a:xfrm>
            <a:off x="3993803" y="2957513"/>
            <a:ext cx="28575" cy="1443038"/>
          </a:xfrm>
          <a:prstGeom prst="rect">
            <a:avLst/>
          </a:prstGeom>
          <a:solidFill>
            <a:srgbClr val="0066CC"/>
          </a:solidFill>
          <a:ln/>
        </p:spPr>
      </p:sp>
      <p:pic>
        <p:nvPicPr>
          <p:cNvPr id="3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0959" y="3096816"/>
            <a:ext cx="144661" cy="128588"/>
          </a:xfrm>
          <a:prstGeom prst="rect">
            <a:avLst/>
          </a:prstGeom>
        </p:spPr>
      </p:pic>
      <p:sp>
        <p:nvSpPr>
          <p:cNvPr id="39" name="Text 31"/>
          <p:cNvSpPr/>
          <p:nvPr/>
        </p:nvSpPr>
        <p:spPr>
          <a:xfrm>
            <a:off x="4302770" y="3064669"/>
            <a:ext cx="124242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Marketplace Listing </a:t>
            </a:r>
            <a:endParaRPr lang="en-US" sz="942" dirty="0"/>
          </a:p>
        </p:txBody>
      </p:sp>
      <p:sp>
        <p:nvSpPr>
          <p:cNvPr id="40" name="Text 32"/>
          <p:cNvSpPr/>
          <p:nvPr/>
        </p:nvSpPr>
        <p:spPr>
          <a:xfrm>
            <a:off x="4100959" y="3328988"/>
            <a:ext cx="571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Asset: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4708178" y="3328988"/>
            <a:ext cx="130323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Test Document ($1,000 value)</a:t>
            </a:r>
            <a:endParaRPr lang="en-US" sz="837" dirty="0"/>
          </a:p>
        </p:txBody>
      </p:sp>
      <p:sp>
        <p:nvSpPr>
          <p:cNvPr id="42" name="Text 34"/>
          <p:cNvSpPr/>
          <p:nvPr/>
        </p:nvSpPr>
        <p:spPr>
          <a:xfrm>
            <a:off x="4100959" y="3707606"/>
            <a:ext cx="571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Score:</a:t>
            </a:r>
            <a:endParaRPr lang="en-US" sz="837" dirty="0"/>
          </a:p>
        </p:txBody>
      </p:sp>
      <p:sp>
        <p:nvSpPr>
          <p:cNvPr id="43" name="Text 35"/>
          <p:cNvSpPr/>
          <p:nvPr/>
        </p:nvSpPr>
        <p:spPr>
          <a:xfrm>
            <a:off x="4708178" y="3707606"/>
            <a:ext cx="130323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0.95/1.0 verification</a:t>
            </a:r>
            <a:endParaRPr lang="en-US" sz="837" dirty="0"/>
          </a:p>
        </p:txBody>
      </p:sp>
      <p:sp>
        <p:nvSpPr>
          <p:cNvPr id="44" name="Text 36"/>
          <p:cNvSpPr/>
          <p:nvPr/>
        </p:nvSpPr>
        <p:spPr>
          <a:xfrm>
            <a:off x="4100959" y="4086225"/>
            <a:ext cx="571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Price:</a:t>
            </a:r>
            <a:endParaRPr lang="en-US" sz="837" dirty="0"/>
          </a:p>
        </p:txBody>
      </p:sp>
      <p:sp>
        <p:nvSpPr>
          <p:cNvPr id="45" name="Text 37"/>
          <p:cNvSpPr/>
          <p:nvPr/>
        </p:nvSpPr>
        <p:spPr>
          <a:xfrm>
            <a:off x="4708178" y="4086225"/>
            <a:ext cx="9602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$1,500 listing</a:t>
            </a:r>
            <a:endParaRPr lang="en-US" sz="837" dirty="0"/>
          </a:p>
        </p:txBody>
      </p:sp>
      <p:sp>
        <p:nvSpPr>
          <p:cNvPr id="46" name="Shape 38"/>
          <p:cNvSpPr/>
          <p:nvPr/>
        </p:nvSpPr>
        <p:spPr>
          <a:xfrm>
            <a:off x="285750" y="4543425"/>
            <a:ext cx="5832816" cy="892969"/>
          </a:xfrm>
          <a:prstGeom prst="rect">
            <a:avLst/>
          </a:prstGeom>
          <a:solidFill>
            <a:srgbClr val="00CC99">
              <a:alpha val="10000"/>
            </a:srgbClr>
          </a:solidFill>
          <a:ln/>
        </p:spPr>
      </p:sp>
      <p:sp>
        <p:nvSpPr>
          <p:cNvPr id="47" name="Text 39"/>
          <p:cNvSpPr/>
          <p:nvPr/>
        </p:nvSpPr>
        <p:spPr>
          <a:xfrm>
            <a:off x="392906" y="4650581"/>
            <a:ext cx="561850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 URLs:</a:t>
            </a:r>
            <a:endParaRPr lang="en-US" sz="942" dirty="0"/>
          </a:p>
        </p:txBody>
      </p:sp>
      <p:sp>
        <p:nvSpPr>
          <p:cNvPr id="48" name="Text 40"/>
          <p:cNvSpPr/>
          <p:nvPr/>
        </p:nvSpPr>
        <p:spPr>
          <a:xfrm>
            <a:off x="392906" y="4914900"/>
            <a:ext cx="571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Frontend:</a:t>
            </a:r>
            <a:endParaRPr lang="en-US" sz="837" dirty="0"/>
          </a:p>
        </p:txBody>
      </p:sp>
      <p:sp>
        <p:nvSpPr>
          <p:cNvPr id="49" name="Text 41"/>
          <p:cNvSpPr/>
          <p:nvPr/>
        </p:nvSpPr>
        <p:spPr>
          <a:xfrm>
            <a:off x="1035844" y="4914900"/>
            <a:ext cx="34295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66C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http://be2us-64aaa-aaaaa-qaabq-cai.localhost:4943/</a:t>
            </a:r>
            <a:endParaRPr lang="en-US" sz="837" dirty="0"/>
          </a:p>
        </p:txBody>
      </p:sp>
      <p:sp>
        <p:nvSpPr>
          <p:cNvPr id="50" name="Text 42"/>
          <p:cNvSpPr/>
          <p:nvPr/>
        </p:nvSpPr>
        <p:spPr>
          <a:xfrm>
            <a:off x="392906" y="5122069"/>
            <a:ext cx="57836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Candid UI:</a:t>
            </a:r>
            <a:endParaRPr lang="en-US" sz="837" dirty="0"/>
          </a:p>
        </p:txBody>
      </p:sp>
      <p:sp>
        <p:nvSpPr>
          <p:cNvPr id="51" name="Text 43"/>
          <p:cNvSpPr/>
          <p:nvPr/>
        </p:nvSpPr>
        <p:spPr>
          <a:xfrm>
            <a:off x="1042708" y="5122069"/>
            <a:ext cx="15090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66C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http://127.0.0.1:4943/</a:t>
            </a:r>
            <a:endParaRPr lang="en-US" sz="837" dirty="0"/>
          </a:p>
        </p:txBody>
      </p:sp>
      <p:pic>
        <p:nvPicPr>
          <p:cNvPr id="5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564" y="1839516"/>
            <a:ext cx="2286000" cy="1714500"/>
          </a:xfrm>
          <a:prstGeom prst="rect">
            <a:avLst/>
          </a:prstGeom>
        </p:spPr>
      </p:pic>
      <p:sp>
        <p:nvSpPr>
          <p:cNvPr id="53" name="Shape 44"/>
          <p:cNvSpPr/>
          <p:nvPr/>
        </p:nvSpPr>
        <p:spPr>
          <a:xfrm>
            <a:off x="6332879" y="3696891"/>
            <a:ext cx="2525371" cy="1271588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54" name="Shape 45"/>
          <p:cNvSpPr/>
          <p:nvPr/>
        </p:nvSpPr>
        <p:spPr>
          <a:xfrm>
            <a:off x="6332879" y="3696891"/>
            <a:ext cx="28575" cy="1271588"/>
          </a:xfrm>
          <a:prstGeom prst="rect">
            <a:avLst/>
          </a:prstGeom>
          <a:solidFill>
            <a:srgbClr val="0066CC"/>
          </a:solidFill>
          <a:ln/>
        </p:spPr>
      </p:sp>
      <p:pic>
        <p:nvPicPr>
          <p:cNvPr id="5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0035" y="3836194"/>
            <a:ext cx="128588" cy="128588"/>
          </a:xfrm>
          <a:prstGeom prst="rect">
            <a:avLst/>
          </a:prstGeom>
        </p:spPr>
      </p:pic>
      <p:sp>
        <p:nvSpPr>
          <p:cNvPr id="56" name="Text 46"/>
          <p:cNvSpPr/>
          <p:nvPr/>
        </p:nvSpPr>
        <p:spPr>
          <a:xfrm>
            <a:off x="6625772" y="3804047"/>
            <a:ext cx="93304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Lending Offers </a:t>
            </a:r>
            <a:endParaRPr lang="en-US" sz="942" dirty="0"/>
          </a:p>
        </p:txBody>
      </p:sp>
      <p:sp>
        <p:nvSpPr>
          <p:cNvPr id="57" name="Text 47"/>
          <p:cNvSpPr/>
          <p:nvPr/>
        </p:nvSpPr>
        <p:spPr>
          <a:xfrm>
            <a:off x="6440035" y="4068366"/>
            <a:ext cx="571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Offer 1:</a:t>
            </a:r>
            <a:endParaRPr lang="en-US" sz="837" dirty="0"/>
          </a:p>
        </p:txBody>
      </p:sp>
      <p:sp>
        <p:nvSpPr>
          <p:cNvPr id="58" name="Text 48"/>
          <p:cNvSpPr/>
          <p:nvPr/>
        </p:nvSpPr>
        <p:spPr>
          <a:xfrm>
            <a:off x="7047254" y="4068366"/>
            <a:ext cx="170384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$50K max loan (12.5% APR)</a:t>
            </a:r>
            <a:endParaRPr lang="en-US" sz="837" dirty="0"/>
          </a:p>
        </p:txBody>
      </p:sp>
      <p:sp>
        <p:nvSpPr>
          <p:cNvPr id="59" name="Text 49"/>
          <p:cNvSpPr/>
          <p:nvPr/>
        </p:nvSpPr>
        <p:spPr>
          <a:xfrm>
            <a:off x="6440035" y="4446984"/>
            <a:ext cx="571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Offer 2:</a:t>
            </a:r>
            <a:endParaRPr lang="en-US" sz="837" dirty="0"/>
          </a:p>
        </p:txBody>
      </p:sp>
      <p:sp>
        <p:nvSpPr>
          <p:cNvPr id="60" name="Text 50"/>
          <p:cNvSpPr/>
          <p:nvPr/>
        </p:nvSpPr>
        <p:spPr>
          <a:xfrm>
            <a:off x="7047254" y="4446984"/>
            <a:ext cx="1646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$10K max loan (8.0% APR)</a:t>
            </a:r>
            <a:endParaRPr lang="en-US" sz="837" dirty="0"/>
          </a:p>
        </p:txBody>
      </p:sp>
      <p:sp>
        <p:nvSpPr>
          <p:cNvPr id="61" name="Text 51"/>
          <p:cNvSpPr/>
          <p:nvPr/>
        </p:nvSpPr>
        <p:spPr>
          <a:xfrm>
            <a:off x="6440035" y="4654153"/>
            <a:ext cx="571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Terms:</a:t>
            </a:r>
            <a:endParaRPr lang="en-US" sz="837" dirty="0"/>
          </a:p>
        </p:txBody>
      </p:sp>
      <p:sp>
        <p:nvSpPr>
          <p:cNvPr id="62" name="Text 52"/>
          <p:cNvSpPr/>
          <p:nvPr/>
        </p:nvSpPr>
        <p:spPr>
          <a:xfrm>
            <a:off x="7047254" y="4654153"/>
            <a:ext cx="89168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365-day terms</a:t>
            </a:r>
            <a:endParaRPr lang="en-US" sz="837" dirty="0"/>
          </a:p>
        </p:txBody>
      </p:sp>
      <p:sp>
        <p:nvSpPr>
          <p:cNvPr id="63" name="Text 53"/>
          <p:cNvSpPr/>
          <p:nvPr/>
        </p:nvSpPr>
        <p:spPr>
          <a:xfrm>
            <a:off x="8935743" y="5407819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57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198643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Business Model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343" y="371475"/>
            <a:ext cx="241102" cy="2143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885825"/>
            <a:ext cx="4179094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Revenue Streams: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1371600"/>
            <a:ext cx="4179094" cy="1193006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285750" y="1371600"/>
            <a:ext cx="28575" cy="1193006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8" name="Shape 4"/>
          <p:cNvSpPr/>
          <p:nvPr/>
        </p:nvSpPr>
        <p:spPr>
          <a:xfrm>
            <a:off x="392906" y="1478756"/>
            <a:ext cx="285750" cy="285750"/>
          </a:xfrm>
          <a:prstGeom prst="ellipse">
            <a:avLst/>
          </a:prstGeom>
          <a:solidFill>
            <a:srgbClr val="00CC99">
              <a:alpha val="20000"/>
            </a:srgbClr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" y="1564481"/>
            <a:ext cx="114300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85813" y="1525191"/>
            <a:ext cx="104762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 Fees</a:t>
            </a:r>
            <a:endParaRPr lang="en-US" sz="942" dirty="0"/>
          </a:p>
        </p:txBody>
      </p:sp>
      <p:sp>
        <p:nvSpPr>
          <p:cNvPr id="11" name="Shape 6"/>
          <p:cNvSpPr/>
          <p:nvPr/>
        </p:nvSpPr>
        <p:spPr>
          <a:xfrm>
            <a:off x="4041437" y="1525191"/>
            <a:ext cx="316250" cy="192881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12" name="Text 7"/>
          <p:cNvSpPr/>
          <p:nvPr/>
        </p:nvSpPr>
        <p:spPr>
          <a:xfrm>
            <a:off x="4041437" y="1525191"/>
            <a:ext cx="316250" cy="192881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60%</a:t>
            </a:r>
            <a:endParaRPr lang="en-US" sz="732" dirty="0"/>
          </a:p>
        </p:txBody>
      </p:sp>
      <p:sp>
        <p:nvSpPr>
          <p:cNvPr id="13" name="Text 8"/>
          <p:cNvSpPr/>
          <p:nvPr/>
        </p:nvSpPr>
        <p:spPr>
          <a:xfrm>
            <a:off x="785813" y="1835944"/>
            <a:ext cx="89785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Bridge transfers: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3034196" y="1835944"/>
            <a:ext cx="132349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0.2-0.5% per transaction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785813" y="2043113"/>
            <a:ext cx="106517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Marketplace trades: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3411615" y="2043113"/>
            <a:ext cx="94607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2.5% commission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785813" y="2250281"/>
            <a:ext cx="94437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Lending protocol:</a:t>
            </a:r>
            <a:endParaRPr lang="en-US" sz="837" dirty="0"/>
          </a:p>
        </p:txBody>
      </p:sp>
      <p:sp>
        <p:nvSpPr>
          <p:cNvPr id="18" name="Text 13"/>
          <p:cNvSpPr/>
          <p:nvPr/>
        </p:nvSpPr>
        <p:spPr>
          <a:xfrm>
            <a:off x="3119112" y="2250281"/>
            <a:ext cx="12385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10% of interest earned</a:t>
            </a:r>
            <a:endParaRPr lang="en-US" sz="837" dirty="0"/>
          </a:p>
        </p:txBody>
      </p:sp>
      <p:sp>
        <p:nvSpPr>
          <p:cNvPr id="19" name="Shape 14"/>
          <p:cNvSpPr/>
          <p:nvPr/>
        </p:nvSpPr>
        <p:spPr>
          <a:xfrm>
            <a:off x="285750" y="2671763"/>
            <a:ext cx="4179094" cy="1193006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20" name="Shape 15"/>
          <p:cNvSpPr/>
          <p:nvPr/>
        </p:nvSpPr>
        <p:spPr>
          <a:xfrm>
            <a:off x="285750" y="2671763"/>
            <a:ext cx="28575" cy="1193006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21" name="Shape 16"/>
          <p:cNvSpPr/>
          <p:nvPr/>
        </p:nvSpPr>
        <p:spPr>
          <a:xfrm>
            <a:off x="392906" y="2778919"/>
            <a:ext cx="285750" cy="285750"/>
          </a:xfrm>
          <a:prstGeom prst="ellipse">
            <a:avLst/>
          </a:prstGeom>
          <a:solidFill>
            <a:srgbClr val="00CC99">
              <a:alpha val="20000"/>
            </a:srgbClr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" y="2864644"/>
            <a:ext cx="114300" cy="11430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85813" y="2825353"/>
            <a:ext cx="133088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Premium Verification</a:t>
            </a:r>
            <a:endParaRPr lang="en-US" sz="942" dirty="0"/>
          </a:p>
        </p:txBody>
      </p:sp>
      <p:sp>
        <p:nvSpPr>
          <p:cNvPr id="24" name="Shape 18"/>
          <p:cNvSpPr/>
          <p:nvPr/>
        </p:nvSpPr>
        <p:spPr>
          <a:xfrm>
            <a:off x="4041437" y="2825353"/>
            <a:ext cx="316250" cy="192881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25" name="Text 19"/>
          <p:cNvSpPr/>
          <p:nvPr/>
        </p:nvSpPr>
        <p:spPr>
          <a:xfrm>
            <a:off x="4041437" y="2825353"/>
            <a:ext cx="316250" cy="192881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25%</a:t>
            </a:r>
            <a:endParaRPr lang="en-US" sz="732" dirty="0"/>
          </a:p>
        </p:txBody>
      </p:sp>
      <p:sp>
        <p:nvSpPr>
          <p:cNvPr id="26" name="Text 20"/>
          <p:cNvSpPr/>
          <p:nvPr/>
        </p:nvSpPr>
        <p:spPr>
          <a:xfrm>
            <a:off x="785813" y="3136106"/>
            <a:ext cx="13286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Enhanced AI verification:</a:t>
            </a:r>
            <a:endParaRPr lang="en-US" sz="837" dirty="0"/>
          </a:p>
        </p:txBody>
      </p:sp>
      <p:sp>
        <p:nvSpPr>
          <p:cNvPr id="27" name="Text 21"/>
          <p:cNvSpPr/>
          <p:nvPr/>
        </p:nvSpPr>
        <p:spPr>
          <a:xfrm>
            <a:off x="3464300" y="3136106"/>
            <a:ext cx="89338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$10-50 per asset</a:t>
            </a:r>
            <a:endParaRPr lang="en-US" sz="837" dirty="0"/>
          </a:p>
        </p:txBody>
      </p:sp>
      <p:sp>
        <p:nvSpPr>
          <p:cNvPr id="28" name="Text 22"/>
          <p:cNvSpPr/>
          <p:nvPr/>
        </p:nvSpPr>
        <p:spPr>
          <a:xfrm>
            <a:off x="785813" y="3343275"/>
            <a:ext cx="117216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Enterprise API access:</a:t>
            </a:r>
            <a:endParaRPr lang="en-US" sz="837" dirty="0"/>
          </a:p>
        </p:txBody>
      </p:sp>
      <p:sp>
        <p:nvSpPr>
          <p:cNvPr id="29" name="Text 23"/>
          <p:cNvSpPr/>
          <p:nvPr/>
        </p:nvSpPr>
        <p:spPr>
          <a:xfrm>
            <a:off x="3194903" y="3343275"/>
            <a:ext cx="116278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$1,000-10,000/month</a:t>
            </a:r>
            <a:endParaRPr lang="en-US" sz="837" dirty="0"/>
          </a:p>
        </p:txBody>
      </p:sp>
      <p:sp>
        <p:nvSpPr>
          <p:cNvPr id="30" name="Text 24"/>
          <p:cNvSpPr/>
          <p:nvPr/>
        </p:nvSpPr>
        <p:spPr>
          <a:xfrm>
            <a:off x="785813" y="3550444"/>
            <a:ext cx="11565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White-label solutions:</a:t>
            </a:r>
            <a:endParaRPr lang="en-US" sz="837" dirty="0"/>
          </a:p>
        </p:txBody>
      </p:sp>
      <p:sp>
        <p:nvSpPr>
          <p:cNvPr id="31" name="Text 25"/>
          <p:cNvSpPr/>
          <p:nvPr/>
        </p:nvSpPr>
        <p:spPr>
          <a:xfrm>
            <a:off x="3354242" y="3550444"/>
            <a:ext cx="100344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$50,000+ licensing</a:t>
            </a:r>
            <a:endParaRPr lang="en-US" sz="837" dirty="0"/>
          </a:p>
        </p:txBody>
      </p:sp>
      <p:sp>
        <p:nvSpPr>
          <p:cNvPr id="32" name="Shape 26"/>
          <p:cNvSpPr/>
          <p:nvPr/>
        </p:nvSpPr>
        <p:spPr>
          <a:xfrm>
            <a:off x="285750" y="3971925"/>
            <a:ext cx="4179094" cy="1193006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33" name="Shape 27"/>
          <p:cNvSpPr/>
          <p:nvPr/>
        </p:nvSpPr>
        <p:spPr>
          <a:xfrm>
            <a:off x="285750" y="3971925"/>
            <a:ext cx="28575" cy="1193006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34" name="Shape 28"/>
          <p:cNvSpPr/>
          <p:nvPr/>
        </p:nvSpPr>
        <p:spPr>
          <a:xfrm>
            <a:off x="392906" y="4079081"/>
            <a:ext cx="285750" cy="285750"/>
          </a:xfrm>
          <a:prstGeom prst="ellipse">
            <a:avLst/>
          </a:prstGeom>
          <a:solidFill>
            <a:srgbClr val="00CC99">
              <a:alpha val="20000"/>
            </a:srgbClr>
          </a:solidFill>
          <a:ln/>
        </p:spPr>
      </p:sp>
      <p:pic>
        <p:nvPicPr>
          <p:cNvPr id="3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" y="4164806"/>
            <a:ext cx="114300" cy="114300"/>
          </a:xfrm>
          <a:prstGeom prst="rect">
            <a:avLst/>
          </a:prstGeom>
        </p:spPr>
      </p:pic>
      <p:sp>
        <p:nvSpPr>
          <p:cNvPr id="36" name="Text 29"/>
          <p:cNvSpPr/>
          <p:nvPr/>
        </p:nvSpPr>
        <p:spPr>
          <a:xfrm>
            <a:off x="785813" y="4125516"/>
            <a:ext cx="102872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&amp; Analytics</a:t>
            </a:r>
            <a:endParaRPr lang="en-US" sz="942" dirty="0"/>
          </a:p>
        </p:txBody>
      </p:sp>
      <p:sp>
        <p:nvSpPr>
          <p:cNvPr id="37" name="Shape 30"/>
          <p:cNvSpPr/>
          <p:nvPr/>
        </p:nvSpPr>
        <p:spPr>
          <a:xfrm>
            <a:off x="4041437" y="4125516"/>
            <a:ext cx="316250" cy="192881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38" name="Text 31"/>
          <p:cNvSpPr/>
          <p:nvPr/>
        </p:nvSpPr>
        <p:spPr>
          <a:xfrm>
            <a:off x="4041437" y="4125516"/>
            <a:ext cx="316250" cy="192881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</a:t>
            </a:r>
            <a:endParaRPr lang="en-US" sz="732" dirty="0"/>
          </a:p>
        </p:txBody>
      </p:sp>
      <p:sp>
        <p:nvSpPr>
          <p:cNvPr id="39" name="Text 32"/>
          <p:cNvSpPr/>
          <p:nvPr/>
        </p:nvSpPr>
        <p:spPr>
          <a:xfrm>
            <a:off x="785813" y="4436269"/>
            <a:ext cx="125983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Reputation scoring API:</a:t>
            </a:r>
            <a:endParaRPr lang="en-US" sz="837" dirty="0"/>
          </a:p>
        </p:txBody>
      </p:sp>
      <p:sp>
        <p:nvSpPr>
          <p:cNvPr id="40" name="Text 33"/>
          <p:cNvSpPr/>
          <p:nvPr/>
        </p:nvSpPr>
        <p:spPr>
          <a:xfrm>
            <a:off x="3503619" y="4436269"/>
            <a:ext cx="8540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$0.10 per query</a:t>
            </a:r>
            <a:endParaRPr lang="en-US" sz="837" dirty="0"/>
          </a:p>
        </p:txBody>
      </p:sp>
      <p:sp>
        <p:nvSpPr>
          <p:cNvPr id="41" name="Text 34"/>
          <p:cNvSpPr/>
          <p:nvPr/>
        </p:nvSpPr>
        <p:spPr>
          <a:xfrm>
            <a:off x="785813" y="4643438"/>
            <a:ext cx="133331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Fraud detection services:</a:t>
            </a:r>
            <a:endParaRPr lang="en-US" sz="837" dirty="0"/>
          </a:p>
        </p:txBody>
      </p:sp>
      <p:sp>
        <p:nvSpPr>
          <p:cNvPr id="42" name="Text 35"/>
          <p:cNvSpPr/>
          <p:nvPr/>
        </p:nvSpPr>
        <p:spPr>
          <a:xfrm>
            <a:off x="3589818" y="4643438"/>
            <a:ext cx="7678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$5,000/month</a:t>
            </a:r>
            <a:endParaRPr lang="en-US" sz="837" dirty="0"/>
          </a:p>
        </p:txBody>
      </p:sp>
      <p:sp>
        <p:nvSpPr>
          <p:cNvPr id="43" name="Text 36"/>
          <p:cNvSpPr/>
          <p:nvPr/>
        </p:nvSpPr>
        <p:spPr>
          <a:xfrm>
            <a:off x="785813" y="4850606"/>
            <a:ext cx="14829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intelligence reports:</a:t>
            </a:r>
            <a:endParaRPr lang="en-US" sz="837" dirty="0"/>
          </a:p>
        </p:txBody>
      </p:sp>
      <p:sp>
        <p:nvSpPr>
          <p:cNvPr id="44" name="Text 37"/>
          <p:cNvSpPr/>
          <p:nvPr/>
        </p:nvSpPr>
        <p:spPr>
          <a:xfrm>
            <a:off x="3707774" y="4850606"/>
            <a:ext cx="64991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$500/report</a:t>
            </a:r>
            <a:endParaRPr lang="en-US" sz="837" dirty="0"/>
          </a:p>
        </p:txBody>
      </p:sp>
      <p:sp>
        <p:nvSpPr>
          <p:cNvPr id="45" name="Text 38"/>
          <p:cNvSpPr/>
          <p:nvPr/>
        </p:nvSpPr>
        <p:spPr>
          <a:xfrm>
            <a:off x="4679156" y="885825"/>
            <a:ext cx="4179094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Revenue Projections:</a:t>
            </a:r>
            <a:endParaRPr lang="en-US" sz="1350" dirty="0"/>
          </a:p>
        </p:txBody>
      </p:sp>
      <p:pic>
        <p:nvPicPr>
          <p:cNvPr id="4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56" y="1371600"/>
            <a:ext cx="4179094" cy="2000250"/>
          </a:xfrm>
          <a:prstGeom prst="rect">
            <a:avLst/>
          </a:prstGeom>
        </p:spPr>
      </p:pic>
      <p:pic>
        <p:nvPicPr>
          <p:cNvPr id="4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156" y="3514725"/>
            <a:ext cx="4179094" cy="1428750"/>
          </a:xfrm>
          <a:prstGeom prst="rect">
            <a:avLst/>
          </a:prstGeom>
        </p:spPr>
      </p:pic>
      <p:sp>
        <p:nvSpPr>
          <p:cNvPr id="48" name="Text 39"/>
          <p:cNvSpPr/>
          <p:nvPr/>
        </p:nvSpPr>
        <p:spPr>
          <a:xfrm>
            <a:off x="8935743" y="5243513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506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28793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Go-to-Market Strategy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256" y="371475"/>
            <a:ext cx="214313" cy="21431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014413" y="885825"/>
            <a:ext cx="214313" cy="214313"/>
          </a:xfrm>
          <a:prstGeom prst="ellipse">
            <a:avLst/>
          </a:prstGeom>
          <a:solidFill>
            <a:srgbClr val="0066CC"/>
          </a:solidFill>
          <a:ln/>
        </p:spPr>
      </p:sp>
      <p:sp>
        <p:nvSpPr>
          <p:cNvPr id="6" name="Text 2"/>
          <p:cNvSpPr/>
          <p:nvPr/>
        </p:nvSpPr>
        <p:spPr>
          <a:xfrm>
            <a:off x="1014413" y="88582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Shape 3"/>
          <p:cNvSpPr/>
          <p:nvPr/>
        </p:nvSpPr>
        <p:spPr>
          <a:xfrm>
            <a:off x="1121569" y="992981"/>
            <a:ext cx="835819" cy="14288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8" name="Shape 4"/>
          <p:cNvSpPr/>
          <p:nvPr/>
        </p:nvSpPr>
        <p:spPr>
          <a:xfrm>
            <a:off x="285750" y="1207294"/>
            <a:ext cx="1671638" cy="2428875"/>
          </a:xfrm>
          <a:prstGeom prst="rect">
            <a:avLst/>
          </a:prstGeom>
          <a:solidFill>
            <a:srgbClr val="0066CC">
              <a:alpha val="5000"/>
            </a:srgbClr>
          </a:solidFill>
          <a:ln w="298">
            <a:solidFill>
              <a:srgbClr val="0066CC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392906" y="1314450"/>
            <a:ext cx="14573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Community Building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392906" y="1578769"/>
            <a:ext cx="1457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Months 1-6</a:t>
            </a:r>
            <a:endParaRPr lang="en-US" sz="732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6" y="1821656"/>
            <a:ext cx="114300" cy="1143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64356" y="1800225"/>
            <a:ext cx="124736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on ICP mainnet</a:t>
            </a:r>
            <a:endParaRPr lang="en-US" sz="837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2050256"/>
            <a:ext cx="142875" cy="114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92931" y="2028825"/>
            <a:ext cx="1257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Partner with existing DeFi protocols</a:t>
            </a:r>
            <a:endParaRPr lang="en-US" sz="837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2450306"/>
            <a:ext cx="142875" cy="1143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92931" y="2428875"/>
            <a:ext cx="1257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Developer hackathons &amp; bounties</a:t>
            </a:r>
            <a:endParaRPr lang="en-US" sz="837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06" y="2850356"/>
            <a:ext cx="100013" cy="1143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550069" y="2828925"/>
            <a:ext cx="13001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media &amp; content marketing</a:t>
            </a:r>
            <a:endParaRPr lang="en-US" sz="837" dirty="0"/>
          </a:p>
        </p:txBody>
      </p:sp>
      <p:sp>
        <p:nvSpPr>
          <p:cNvPr id="19" name="Shape 11"/>
          <p:cNvSpPr/>
          <p:nvPr/>
        </p:nvSpPr>
        <p:spPr>
          <a:xfrm>
            <a:off x="2686050" y="885825"/>
            <a:ext cx="214313" cy="214313"/>
          </a:xfrm>
          <a:prstGeom prst="ellipse">
            <a:avLst/>
          </a:prstGeom>
          <a:solidFill>
            <a:srgbClr val="0066CC"/>
          </a:solidFill>
          <a:ln/>
        </p:spPr>
      </p:sp>
      <p:sp>
        <p:nvSpPr>
          <p:cNvPr id="20" name="Text 12"/>
          <p:cNvSpPr/>
          <p:nvPr/>
        </p:nvSpPr>
        <p:spPr>
          <a:xfrm>
            <a:off x="2686050" y="88582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21" name="Shape 13"/>
          <p:cNvSpPr/>
          <p:nvPr/>
        </p:nvSpPr>
        <p:spPr>
          <a:xfrm>
            <a:off x="1957388" y="992981"/>
            <a:ext cx="1671638" cy="14288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22" name="Shape 14"/>
          <p:cNvSpPr/>
          <p:nvPr/>
        </p:nvSpPr>
        <p:spPr>
          <a:xfrm>
            <a:off x="1957388" y="1207294"/>
            <a:ext cx="1671638" cy="2428875"/>
          </a:xfrm>
          <a:prstGeom prst="rect">
            <a:avLst/>
          </a:prstGeom>
          <a:solidFill>
            <a:srgbClr val="0066CC">
              <a:alpha val="5000"/>
            </a:srgbClr>
          </a:solidFill>
          <a:ln w="298">
            <a:solidFill>
              <a:srgbClr val="0066CC"/>
            </a:solidFill>
            <a:prstDash val="solid"/>
          </a:ln>
        </p:spPr>
      </p:sp>
      <p:sp>
        <p:nvSpPr>
          <p:cNvPr id="23" name="Text 15"/>
          <p:cNvSpPr/>
          <p:nvPr/>
        </p:nvSpPr>
        <p:spPr>
          <a:xfrm>
            <a:off x="2064544" y="1314450"/>
            <a:ext cx="14573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Ecosystem Integration</a:t>
            </a:r>
            <a:endParaRPr lang="en-US" sz="942" dirty="0"/>
          </a:p>
        </p:txBody>
      </p:sp>
      <p:sp>
        <p:nvSpPr>
          <p:cNvPr id="24" name="Text 16"/>
          <p:cNvSpPr/>
          <p:nvPr/>
        </p:nvSpPr>
        <p:spPr>
          <a:xfrm>
            <a:off x="2064544" y="1578769"/>
            <a:ext cx="1457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Months 6-12</a:t>
            </a:r>
            <a:endParaRPr lang="en-US" sz="732" dirty="0"/>
          </a:p>
        </p:txBody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4544" y="1821656"/>
            <a:ext cx="114300" cy="114300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2235994" y="1800225"/>
            <a:ext cx="1285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Integrate with major wallets</a:t>
            </a:r>
            <a:endParaRPr lang="en-US" sz="837" dirty="0"/>
          </a:p>
        </p:txBody>
      </p:sp>
      <p:pic>
        <p:nvPicPr>
          <p:cNvPr id="2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4544" y="2221706"/>
            <a:ext cx="114300" cy="114300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2235994" y="2200275"/>
            <a:ext cx="1285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List on DeFi aggregators</a:t>
            </a:r>
            <a:endParaRPr lang="en-US" sz="837" dirty="0"/>
          </a:p>
        </p:txBody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4544" y="2621756"/>
            <a:ext cx="142875" cy="114300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2264569" y="2600325"/>
            <a:ext cx="1257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Cross-chain partnerships</a:t>
            </a:r>
            <a:endParaRPr lang="en-US" sz="837" dirty="0"/>
          </a:p>
        </p:txBody>
      </p:sp>
      <p:pic>
        <p:nvPicPr>
          <p:cNvPr id="3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4544" y="3021806"/>
            <a:ext cx="85725" cy="114300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2207419" y="3000375"/>
            <a:ext cx="13144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Institutional pilot programs</a:t>
            </a:r>
            <a:endParaRPr lang="en-US" sz="837" dirty="0"/>
          </a:p>
        </p:txBody>
      </p:sp>
      <p:sp>
        <p:nvSpPr>
          <p:cNvPr id="33" name="Shape 21"/>
          <p:cNvSpPr/>
          <p:nvPr/>
        </p:nvSpPr>
        <p:spPr>
          <a:xfrm>
            <a:off x="4357688" y="885825"/>
            <a:ext cx="214313" cy="214313"/>
          </a:xfrm>
          <a:prstGeom prst="ellipse">
            <a:avLst/>
          </a:prstGeom>
          <a:solidFill>
            <a:srgbClr val="0066CC"/>
          </a:solidFill>
          <a:ln/>
        </p:spPr>
      </p:sp>
      <p:sp>
        <p:nvSpPr>
          <p:cNvPr id="34" name="Text 22"/>
          <p:cNvSpPr/>
          <p:nvPr/>
        </p:nvSpPr>
        <p:spPr>
          <a:xfrm>
            <a:off x="4357688" y="88582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35" name="Shape 23"/>
          <p:cNvSpPr/>
          <p:nvPr/>
        </p:nvSpPr>
        <p:spPr>
          <a:xfrm>
            <a:off x="3629025" y="992981"/>
            <a:ext cx="835819" cy="14288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36" name="Shape 24"/>
          <p:cNvSpPr/>
          <p:nvPr/>
        </p:nvSpPr>
        <p:spPr>
          <a:xfrm>
            <a:off x="3629025" y="1207294"/>
            <a:ext cx="1671638" cy="2428875"/>
          </a:xfrm>
          <a:prstGeom prst="rect">
            <a:avLst/>
          </a:prstGeom>
          <a:solidFill>
            <a:srgbClr val="0066CC">
              <a:alpha val="5000"/>
            </a:srgbClr>
          </a:solidFill>
          <a:ln w="298">
            <a:solidFill>
              <a:srgbClr val="0066CC"/>
            </a:solidFill>
            <a:prstDash val="solid"/>
          </a:ln>
        </p:spPr>
      </p:sp>
      <p:sp>
        <p:nvSpPr>
          <p:cNvPr id="37" name="Text 25"/>
          <p:cNvSpPr/>
          <p:nvPr/>
        </p:nvSpPr>
        <p:spPr>
          <a:xfrm>
            <a:off x="3736181" y="1314450"/>
            <a:ext cx="14573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 &amp; Expand</a:t>
            </a:r>
            <a:endParaRPr lang="en-US" sz="942" dirty="0"/>
          </a:p>
        </p:txBody>
      </p:sp>
      <p:sp>
        <p:nvSpPr>
          <p:cNvPr id="38" name="Text 26"/>
          <p:cNvSpPr/>
          <p:nvPr/>
        </p:nvSpPr>
        <p:spPr>
          <a:xfrm>
            <a:off x="3736181" y="1578769"/>
            <a:ext cx="1457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Months 12-24</a:t>
            </a:r>
            <a:endParaRPr lang="en-US" sz="732" dirty="0"/>
          </a:p>
        </p:txBody>
      </p:sp>
      <p:pic>
        <p:nvPicPr>
          <p:cNvPr id="39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6181" y="1821656"/>
            <a:ext cx="114300" cy="114300"/>
          </a:xfrm>
          <a:prstGeom prst="rect">
            <a:avLst/>
          </a:prstGeom>
        </p:spPr>
      </p:pic>
      <p:sp>
        <p:nvSpPr>
          <p:cNvPr id="40" name="Text 27"/>
          <p:cNvSpPr/>
          <p:nvPr/>
        </p:nvSpPr>
        <p:spPr>
          <a:xfrm>
            <a:off x="3907631" y="1800225"/>
            <a:ext cx="1285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Additional blockchain integrations</a:t>
            </a:r>
            <a:endParaRPr lang="en-US" sz="837" dirty="0"/>
          </a:p>
        </p:txBody>
      </p:sp>
      <p:pic>
        <p:nvPicPr>
          <p:cNvPr id="41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6181" y="2221706"/>
            <a:ext cx="142875" cy="114300"/>
          </a:xfrm>
          <a:prstGeom prst="rect">
            <a:avLst/>
          </a:prstGeom>
        </p:spPr>
      </p:pic>
      <p:sp>
        <p:nvSpPr>
          <p:cNvPr id="42" name="Text 28"/>
          <p:cNvSpPr/>
          <p:nvPr/>
        </p:nvSpPr>
        <p:spPr>
          <a:xfrm>
            <a:off x="3936206" y="2200275"/>
            <a:ext cx="1257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Enterprise API launches</a:t>
            </a:r>
            <a:endParaRPr lang="en-US" sz="837" dirty="0"/>
          </a:p>
        </p:txBody>
      </p:sp>
      <p:pic>
        <p:nvPicPr>
          <p:cNvPr id="43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36181" y="2621756"/>
            <a:ext cx="85725" cy="114300"/>
          </a:xfrm>
          <a:prstGeom prst="rect">
            <a:avLst/>
          </a:prstGeom>
        </p:spPr>
      </p:pic>
      <p:sp>
        <p:nvSpPr>
          <p:cNvPr id="44" name="Text 29"/>
          <p:cNvSpPr/>
          <p:nvPr/>
        </p:nvSpPr>
        <p:spPr>
          <a:xfrm>
            <a:off x="3879056" y="2600325"/>
            <a:ext cx="13144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application release</a:t>
            </a:r>
            <a:endParaRPr lang="en-US" sz="837" dirty="0"/>
          </a:p>
        </p:txBody>
      </p:sp>
      <p:pic>
        <p:nvPicPr>
          <p:cNvPr id="4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6181" y="3021806"/>
            <a:ext cx="114300" cy="114300"/>
          </a:xfrm>
          <a:prstGeom prst="rect">
            <a:avLst/>
          </a:prstGeom>
        </p:spPr>
      </p:pic>
      <p:sp>
        <p:nvSpPr>
          <p:cNvPr id="46" name="Text 30"/>
          <p:cNvSpPr/>
          <p:nvPr/>
        </p:nvSpPr>
        <p:spPr>
          <a:xfrm>
            <a:off x="3907631" y="3000375"/>
            <a:ext cx="1285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International market expansion</a:t>
            </a:r>
            <a:endParaRPr lang="en-US" sz="837" dirty="0"/>
          </a:p>
        </p:txBody>
      </p:sp>
      <p:sp>
        <p:nvSpPr>
          <p:cNvPr id="47" name="Text 31"/>
          <p:cNvSpPr/>
          <p:nvPr/>
        </p:nvSpPr>
        <p:spPr>
          <a:xfrm>
            <a:off x="285750" y="3721894"/>
            <a:ext cx="5014913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Partnerships:</a:t>
            </a:r>
            <a:endParaRPr lang="en-US" sz="1350" dirty="0"/>
          </a:p>
        </p:txBody>
      </p:sp>
      <p:pic>
        <p:nvPicPr>
          <p:cNvPr id="48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750" y="4189809"/>
            <a:ext cx="160734" cy="128588"/>
          </a:xfrm>
          <a:prstGeom prst="rect">
            <a:avLst/>
          </a:prstGeom>
        </p:spPr>
      </p:pic>
      <p:sp>
        <p:nvSpPr>
          <p:cNvPr id="49" name="Text 32"/>
          <p:cNvSpPr/>
          <p:nvPr/>
        </p:nvSpPr>
        <p:spPr>
          <a:xfrm>
            <a:off x="503634" y="4157663"/>
            <a:ext cx="90463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ICP Ecosystem </a:t>
            </a:r>
            <a:endParaRPr lang="en-US" sz="942" dirty="0"/>
          </a:p>
        </p:txBody>
      </p:sp>
      <p:sp>
        <p:nvSpPr>
          <p:cNvPr id="50" name="Shape 33"/>
          <p:cNvSpPr/>
          <p:nvPr/>
        </p:nvSpPr>
        <p:spPr>
          <a:xfrm>
            <a:off x="285750" y="4486275"/>
            <a:ext cx="42863" cy="42863"/>
          </a:xfrm>
          <a:prstGeom prst="ellipse">
            <a:avLst/>
          </a:prstGeom>
          <a:solidFill>
            <a:srgbClr val="FF6633"/>
          </a:solidFill>
          <a:ln/>
        </p:spPr>
      </p:sp>
      <p:sp>
        <p:nvSpPr>
          <p:cNvPr id="51" name="Text 34"/>
          <p:cNvSpPr/>
          <p:nvPr/>
        </p:nvSpPr>
        <p:spPr>
          <a:xfrm>
            <a:off x="385763" y="4421981"/>
            <a:ext cx="107979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DFINITY Foundation</a:t>
            </a:r>
            <a:endParaRPr lang="en-US" sz="837" dirty="0"/>
          </a:p>
        </p:txBody>
      </p:sp>
      <p:sp>
        <p:nvSpPr>
          <p:cNvPr id="52" name="Shape 35"/>
          <p:cNvSpPr/>
          <p:nvPr/>
        </p:nvSpPr>
        <p:spPr>
          <a:xfrm>
            <a:off x="285750" y="4693444"/>
            <a:ext cx="42863" cy="42863"/>
          </a:xfrm>
          <a:prstGeom prst="ellipse">
            <a:avLst/>
          </a:prstGeom>
          <a:solidFill>
            <a:srgbClr val="FF6633"/>
          </a:solidFill>
          <a:ln/>
        </p:spPr>
      </p:sp>
      <p:sp>
        <p:nvSpPr>
          <p:cNvPr id="53" name="Text 36"/>
          <p:cNvSpPr/>
          <p:nvPr/>
        </p:nvSpPr>
        <p:spPr>
          <a:xfrm>
            <a:off x="385763" y="4629150"/>
            <a:ext cx="42156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ICP.Hub</a:t>
            </a:r>
            <a:endParaRPr lang="en-US" sz="837" dirty="0"/>
          </a:p>
        </p:txBody>
      </p:sp>
      <p:pic>
        <p:nvPicPr>
          <p:cNvPr id="54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05022" y="4189809"/>
            <a:ext cx="160734" cy="128588"/>
          </a:xfrm>
          <a:prstGeom prst="rect">
            <a:avLst/>
          </a:prstGeom>
        </p:spPr>
      </p:pic>
      <p:sp>
        <p:nvSpPr>
          <p:cNvPr id="55" name="Text 37"/>
          <p:cNvSpPr/>
          <p:nvPr/>
        </p:nvSpPr>
        <p:spPr>
          <a:xfrm>
            <a:off x="2222906" y="4157663"/>
            <a:ext cx="74119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Cross-Chain </a:t>
            </a:r>
            <a:endParaRPr lang="en-US" sz="942" dirty="0"/>
          </a:p>
        </p:txBody>
      </p:sp>
      <p:sp>
        <p:nvSpPr>
          <p:cNvPr id="56" name="Shape 38"/>
          <p:cNvSpPr/>
          <p:nvPr/>
        </p:nvSpPr>
        <p:spPr>
          <a:xfrm>
            <a:off x="2005022" y="4486275"/>
            <a:ext cx="42863" cy="42863"/>
          </a:xfrm>
          <a:prstGeom prst="ellipse">
            <a:avLst/>
          </a:prstGeom>
          <a:solidFill>
            <a:srgbClr val="FF6633"/>
          </a:solidFill>
          <a:ln/>
        </p:spPr>
      </p:sp>
      <p:sp>
        <p:nvSpPr>
          <p:cNvPr id="57" name="Text 39"/>
          <p:cNvSpPr/>
          <p:nvPr/>
        </p:nvSpPr>
        <p:spPr>
          <a:xfrm>
            <a:off x="2105034" y="4421981"/>
            <a:ext cx="4978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Chainlink</a:t>
            </a:r>
            <a:endParaRPr lang="en-US" sz="837" dirty="0"/>
          </a:p>
        </p:txBody>
      </p:sp>
      <p:sp>
        <p:nvSpPr>
          <p:cNvPr id="58" name="Shape 40"/>
          <p:cNvSpPr/>
          <p:nvPr/>
        </p:nvSpPr>
        <p:spPr>
          <a:xfrm>
            <a:off x="2005022" y="4693444"/>
            <a:ext cx="42863" cy="42863"/>
          </a:xfrm>
          <a:prstGeom prst="ellipse">
            <a:avLst/>
          </a:prstGeom>
          <a:solidFill>
            <a:srgbClr val="FF6633"/>
          </a:solidFill>
          <a:ln/>
        </p:spPr>
      </p:sp>
      <p:sp>
        <p:nvSpPr>
          <p:cNvPr id="59" name="Text 41"/>
          <p:cNvSpPr/>
          <p:nvPr/>
        </p:nvSpPr>
        <p:spPr>
          <a:xfrm>
            <a:off x="2105034" y="4629150"/>
            <a:ext cx="5379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LayerZero</a:t>
            </a:r>
            <a:endParaRPr lang="en-US" sz="837" dirty="0"/>
          </a:p>
        </p:txBody>
      </p:sp>
      <p:sp>
        <p:nvSpPr>
          <p:cNvPr id="60" name="Shape 42"/>
          <p:cNvSpPr/>
          <p:nvPr/>
        </p:nvSpPr>
        <p:spPr>
          <a:xfrm>
            <a:off x="2005022" y="4900613"/>
            <a:ext cx="42863" cy="42863"/>
          </a:xfrm>
          <a:prstGeom prst="ellipse">
            <a:avLst/>
          </a:prstGeom>
          <a:solidFill>
            <a:srgbClr val="FF6633"/>
          </a:solidFill>
          <a:ln/>
        </p:spPr>
      </p:sp>
      <p:sp>
        <p:nvSpPr>
          <p:cNvPr id="61" name="Text 43"/>
          <p:cNvSpPr/>
          <p:nvPr/>
        </p:nvSpPr>
        <p:spPr>
          <a:xfrm>
            <a:off x="2105034" y="4836319"/>
            <a:ext cx="56100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Wormhole</a:t>
            </a:r>
            <a:endParaRPr lang="en-US" sz="837" dirty="0"/>
          </a:p>
        </p:txBody>
      </p:sp>
      <p:pic>
        <p:nvPicPr>
          <p:cNvPr id="62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24294" y="4189809"/>
            <a:ext cx="128588" cy="128588"/>
          </a:xfrm>
          <a:prstGeom prst="rect">
            <a:avLst/>
          </a:prstGeom>
        </p:spPr>
      </p:pic>
      <p:sp>
        <p:nvSpPr>
          <p:cNvPr id="63" name="Text 44"/>
          <p:cNvSpPr/>
          <p:nvPr/>
        </p:nvSpPr>
        <p:spPr>
          <a:xfrm>
            <a:off x="3910031" y="4157663"/>
            <a:ext cx="2754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DeFi </a:t>
            </a:r>
            <a:endParaRPr lang="en-US" sz="942" dirty="0"/>
          </a:p>
        </p:txBody>
      </p:sp>
      <p:sp>
        <p:nvSpPr>
          <p:cNvPr id="64" name="Shape 45"/>
          <p:cNvSpPr/>
          <p:nvPr/>
        </p:nvSpPr>
        <p:spPr>
          <a:xfrm>
            <a:off x="3724294" y="4486275"/>
            <a:ext cx="42863" cy="42863"/>
          </a:xfrm>
          <a:prstGeom prst="ellipse">
            <a:avLst/>
          </a:prstGeom>
          <a:solidFill>
            <a:srgbClr val="FF6633"/>
          </a:solidFill>
          <a:ln/>
        </p:spPr>
      </p:sp>
      <p:sp>
        <p:nvSpPr>
          <p:cNvPr id="65" name="Text 46"/>
          <p:cNvSpPr/>
          <p:nvPr/>
        </p:nvSpPr>
        <p:spPr>
          <a:xfrm>
            <a:off x="3824306" y="4421981"/>
            <a:ext cx="46269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Uniswap</a:t>
            </a:r>
            <a:endParaRPr lang="en-US" sz="837" dirty="0"/>
          </a:p>
        </p:txBody>
      </p:sp>
      <p:sp>
        <p:nvSpPr>
          <p:cNvPr id="66" name="Shape 47"/>
          <p:cNvSpPr/>
          <p:nvPr/>
        </p:nvSpPr>
        <p:spPr>
          <a:xfrm>
            <a:off x="3724294" y="4693444"/>
            <a:ext cx="42863" cy="42863"/>
          </a:xfrm>
          <a:prstGeom prst="ellipse">
            <a:avLst/>
          </a:prstGeom>
          <a:solidFill>
            <a:srgbClr val="FF6633"/>
          </a:solidFill>
          <a:ln/>
        </p:spPr>
      </p:sp>
      <p:sp>
        <p:nvSpPr>
          <p:cNvPr id="67" name="Text 48"/>
          <p:cNvSpPr/>
          <p:nvPr/>
        </p:nvSpPr>
        <p:spPr>
          <a:xfrm>
            <a:off x="3824306" y="4629150"/>
            <a:ext cx="5992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Compound</a:t>
            </a:r>
            <a:endParaRPr lang="en-US" sz="837" dirty="0"/>
          </a:p>
        </p:txBody>
      </p:sp>
      <p:sp>
        <p:nvSpPr>
          <p:cNvPr id="68" name="Shape 49"/>
          <p:cNvSpPr/>
          <p:nvPr/>
        </p:nvSpPr>
        <p:spPr>
          <a:xfrm>
            <a:off x="3724294" y="4900613"/>
            <a:ext cx="42863" cy="42863"/>
          </a:xfrm>
          <a:prstGeom prst="ellipse">
            <a:avLst/>
          </a:prstGeom>
          <a:solidFill>
            <a:srgbClr val="FF6633"/>
          </a:solidFill>
          <a:ln/>
        </p:spPr>
      </p:sp>
      <p:sp>
        <p:nvSpPr>
          <p:cNvPr id="69" name="Text 50"/>
          <p:cNvSpPr/>
          <p:nvPr/>
        </p:nvSpPr>
        <p:spPr>
          <a:xfrm>
            <a:off x="3824306" y="4836319"/>
            <a:ext cx="93990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Aave integrations</a:t>
            </a:r>
            <a:endParaRPr lang="en-US" sz="837" dirty="0"/>
          </a:p>
        </p:txBody>
      </p:sp>
      <p:pic>
        <p:nvPicPr>
          <p:cNvPr id="70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4975" y="2035606"/>
            <a:ext cx="3343275" cy="1858073"/>
          </a:xfrm>
          <a:prstGeom prst="rect">
            <a:avLst/>
          </a:prstGeom>
        </p:spPr>
      </p:pic>
      <p:sp>
        <p:nvSpPr>
          <p:cNvPr id="71" name="Text 51"/>
          <p:cNvSpPr/>
          <p:nvPr/>
        </p:nvSpPr>
        <p:spPr>
          <a:xfrm>
            <a:off x="8935743" y="5014913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2025-08-30T09:03:36Z</dcterms:created>
  <dcterms:modified xsi:type="dcterms:W3CDTF">2025-08-30T09:03:36Z</dcterms:modified>
</cp:coreProperties>
</file>